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118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829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107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206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466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897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94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740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531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638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9616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643E-B3B2-43B6-9B7E-DD11D307539B}" type="datetimeFigureOut">
              <a:rPr lang="ar-IQ" smtClean="0"/>
              <a:t>26/03/1444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D26BC-7FA2-441F-9184-A6EAB07D404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2990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endParaRPr lang="ar-IQ" sz="3600" dirty="0" smtClean="0">
              <a:solidFill>
                <a:srgbClr val="FF0000"/>
              </a:solidFill>
              <a:ea typeface="Microsoft Sans Serif"/>
              <a:cs typeface="Microsoft Sans Serif"/>
            </a:endParaRPr>
          </a:p>
          <a:p>
            <a:endParaRPr lang="ar-IQ" sz="3600" dirty="0">
              <a:solidFill>
                <a:srgbClr val="FF0000"/>
              </a:solidFill>
              <a:ea typeface="Microsoft Sans Serif"/>
              <a:cs typeface="Microsoft Sans Serif"/>
            </a:endParaRPr>
          </a:p>
          <a:p>
            <a:pPr lvl="0"/>
            <a:r>
              <a:rPr lang="ar-SA" sz="3600" dirty="0" err="1" smtClean="0">
                <a:solidFill>
                  <a:srgbClr val="FF0000"/>
                </a:solidFill>
                <a:ea typeface="Microsoft Sans Serif"/>
                <a:cs typeface="PT Bold Heading" pitchFamily="2" charset="-78"/>
              </a:rPr>
              <a:t>ﺗﺻﻧﯾف</a:t>
            </a:r>
            <a:r>
              <a:rPr lang="ar-SA" sz="3600" spc="-25" dirty="0" smtClean="0">
                <a:solidFill>
                  <a:srgbClr val="FF0000"/>
                </a:solidFill>
                <a:ea typeface="Microsoft Sans Serif"/>
                <a:cs typeface="PT Bold Heading" pitchFamily="2" charset="-78"/>
              </a:rPr>
              <a:t> </a:t>
            </a:r>
            <a:r>
              <a:rPr lang="ar-SA" sz="3600" dirty="0" err="1" smtClean="0">
                <a:solidFill>
                  <a:srgbClr val="FF0000"/>
                </a:solidFill>
                <a:ea typeface="Microsoft Sans Serif"/>
                <a:cs typeface="PT Bold Heading" pitchFamily="2" charset="-78"/>
              </a:rPr>
              <a:t>اﻟﻧﺑﺎت</a:t>
            </a:r>
            <a:r>
              <a:rPr lang="ar-SA" sz="3600" spc="40" dirty="0" smtClean="0">
                <a:solidFill>
                  <a:srgbClr val="FF0000"/>
                </a:solidFill>
                <a:ea typeface="Microsoft Sans Serif"/>
                <a:cs typeface="PT Bold Heading" pitchFamily="2" charset="-78"/>
              </a:rPr>
              <a:t> </a:t>
            </a:r>
            <a:r>
              <a:rPr lang="ar-IQ" sz="3600" spc="40" dirty="0" smtClean="0">
                <a:solidFill>
                  <a:srgbClr val="FF0000"/>
                </a:solidFill>
                <a:ea typeface="Microsoft Sans Serif"/>
                <a:cs typeface="PT Bold Heading" pitchFamily="2" charset="-78"/>
              </a:rPr>
              <a:t>   </a:t>
            </a:r>
            <a:r>
              <a:rPr lang="en-US" sz="3600" b="1" dirty="0" err="1" smtClean="0">
                <a:solidFill>
                  <a:srgbClr val="FF0000"/>
                </a:solidFill>
                <a:ea typeface="Microsoft Sans Serif"/>
              </a:rPr>
              <a:t>Plant</a:t>
            </a:r>
            <a:r>
              <a:rPr lang="en-US" sz="3600" b="1" dirty="0" err="1">
                <a:solidFill>
                  <a:srgbClr val="FF0000"/>
                </a:solidFill>
                <a:ea typeface="Microsoft Sans Serif"/>
              </a:rPr>
              <a:t>Taxonomy</a:t>
            </a:r>
            <a:r>
              <a:rPr lang="en-US" sz="3600" spc="-20" dirty="0">
                <a:solidFill>
                  <a:srgbClr val="FF0000"/>
                </a:solidFill>
                <a:ea typeface="Microsoft Sans Serif"/>
              </a:rPr>
              <a:t> </a:t>
            </a:r>
          </a:p>
          <a:p>
            <a:pPr lvl="0"/>
            <a:endParaRPr lang="en-US" sz="3600" dirty="0" smtClean="0">
              <a:solidFill>
                <a:srgbClr val="FF0000"/>
              </a:solidFill>
              <a:ea typeface="Microsoft Sans Serif"/>
            </a:endParaRPr>
          </a:p>
          <a:p>
            <a:r>
              <a:rPr lang="ar-IQ" sz="3600" b="1" dirty="0" smtClean="0">
                <a:solidFill>
                  <a:srgbClr val="FF0000"/>
                </a:solidFill>
              </a:rPr>
              <a:t>المحاضرة الثالثة</a:t>
            </a:r>
          </a:p>
          <a:p>
            <a:r>
              <a:rPr lang="ar-IQ" sz="3600" b="1" dirty="0" err="1" smtClean="0">
                <a:solidFill>
                  <a:schemeClr val="tx1"/>
                </a:solidFill>
                <a:ea typeface="Microsoft Sans Serif"/>
              </a:rPr>
              <a:t>أ.د</a:t>
            </a:r>
            <a:r>
              <a:rPr lang="ar-IQ" sz="3600" b="1" dirty="0" smtClean="0">
                <a:solidFill>
                  <a:schemeClr val="tx1"/>
                </a:solidFill>
                <a:ea typeface="Microsoft Sans Serif"/>
              </a:rPr>
              <a:t>. حليمة جبار عبد الرزاق</a:t>
            </a:r>
            <a:endParaRPr lang="en-US" sz="3600" b="1" dirty="0">
              <a:solidFill>
                <a:schemeClr val="tx1"/>
              </a:solidFill>
              <a:ea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54879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130517"/>
            <a:ext cx="82809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9170" marR="687070" algn="just">
              <a:spcBef>
                <a:spcPts val="950"/>
              </a:spcBef>
            </a:pPr>
            <a:r>
              <a:rPr lang="ar-SA" sz="3200" dirty="0">
                <a:latin typeface="Microsoft Sans Serif"/>
                <a:ea typeface="Microsoft Sans Serif"/>
                <a:cs typeface="+mj-cs"/>
              </a:rPr>
              <a:t>ان</a:t>
            </a:r>
            <a:r>
              <a:rPr lang="ar-SA" sz="32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اﻟﺗﻠﻘﯾﺢ</a:t>
            </a:r>
            <a:r>
              <a:rPr lang="ar-SA" sz="32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اﻟﺧﻠطﻲ</a:t>
            </a:r>
            <a:r>
              <a:rPr lang="ar-SA" sz="32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>
                <a:latin typeface="Microsoft Sans Serif"/>
                <a:ea typeface="Microsoft Sans Serif"/>
                <a:cs typeface="+mj-cs"/>
              </a:rPr>
              <a:t>ادى</a:t>
            </a:r>
            <a:r>
              <a:rPr lang="ar-SA" sz="32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اﻟﻰ</a:t>
            </a:r>
            <a:r>
              <a:rPr lang="ar-SA" sz="32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ظﮭور</a:t>
            </a:r>
            <a:r>
              <a:rPr lang="ar-SA" sz="32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ﺗﺷﻛﯾﻼت</a:t>
            </a:r>
            <a:r>
              <a:rPr lang="ar-SA" sz="32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وراﺛﯾﺔ</a:t>
            </a:r>
            <a:r>
              <a:rPr lang="ar-SA" sz="32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3200" dirty="0">
                <a:latin typeface="Microsoft Sans Serif"/>
                <a:ea typeface="Microsoft Sans Serif"/>
                <a:cs typeface="+mj-cs"/>
              </a:rPr>
              <a:t>)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ﺟﯾﻧﯾﺔ</a:t>
            </a:r>
            <a:r>
              <a:rPr lang="en-US" sz="3200" dirty="0">
                <a:latin typeface="Microsoft Sans Serif"/>
                <a:ea typeface="Microsoft Sans Serif"/>
                <a:cs typeface="+mj-cs"/>
              </a:rPr>
              <a:t>(</a:t>
            </a:r>
            <a:r>
              <a:rPr lang="en-US" sz="32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واﺳﻌﺔ</a:t>
            </a:r>
            <a:r>
              <a:rPr lang="ar-SA" sz="3200" spc="-8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ﺳﺎﻋدت</a:t>
            </a:r>
            <a:r>
              <a:rPr lang="ar-SA" sz="32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ﺑﺎﻟﺗﺎﻟﻲ</a:t>
            </a:r>
            <a:r>
              <a:rPr lang="ar-SA" sz="32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ﻋﻠﻰ</a:t>
            </a:r>
            <a:r>
              <a:rPr lang="ar-SA" sz="32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اﺳﺗﻌﻣﺎرھﺎ</a:t>
            </a:r>
            <a:r>
              <a:rPr lang="en-US" sz="32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ﻟﺑﯾﺋﺎت</a:t>
            </a:r>
            <a:r>
              <a:rPr lang="ar-SA" sz="3200" spc="9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ﻟم</a:t>
            </a:r>
            <a:r>
              <a:rPr lang="ar-SA" sz="32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ﺗﻛن</a:t>
            </a:r>
            <a:r>
              <a:rPr lang="ar-SA" sz="3200" spc="9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ﻣﻼﺋﻣﺔ</a:t>
            </a:r>
            <a:r>
              <a:rPr lang="ar-SA" sz="32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ﻧﺳﺑﯾﺎً</a:t>
            </a:r>
            <a:r>
              <a:rPr lang="ar-SA" sz="3200" spc="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ﻟﻣﻌﯾﺷﺔ</a:t>
            </a:r>
            <a:r>
              <a:rPr lang="ar-SA" sz="32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اﺳﻼﻓﮭﺎ</a:t>
            </a:r>
            <a:r>
              <a:rPr lang="ar-SA" sz="32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>
                <a:latin typeface="Microsoft Sans Serif"/>
                <a:ea typeface="Microsoft Sans Serif"/>
                <a:cs typeface="+mj-cs"/>
              </a:rPr>
              <a:t>،</a:t>
            </a:r>
            <a:r>
              <a:rPr lang="ar-SA" sz="3200" spc="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>
                <a:latin typeface="Microsoft Sans Serif"/>
                <a:ea typeface="Microsoft Sans Serif"/>
                <a:cs typeface="+mj-cs"/>
              </a:rPr>
              <a:t>ان</a:t>
            </a:r>
            <a:r>
              <a:rPr lang="ar-SA" sz="3200" spc="9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ﺗوﺳﻊ</a:t>
            </a:r>
            <a:r>
              <a:rPr lang="ar-SA" sz="32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واﻧﺗﺷﺎر</a:t>
            </a:r>
            <a:r>
              <a:rPr lang="ar-SA" sz="3200" spc="9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ﻣﻐطﺎة</a:t>
            </a:r>
            <a:r>
              <a:rPr lang="ar-SA" sz="3200" spc="9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32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ﯾﺗﻣﺎﺷﻰ</a:t>
            </a:r>
            <a:r>
              <a:rPr lang="ar-SA" sz="3200" spc="9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ﻣﻊ</a:t>
            </a:r>
            <a:r>
              <a:rPr lang="ar-SA" sz="32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ﺗدھورواﻧﻘراض</a:t>
            </a:r>
            <a:r>
              <a:rPr lang="ar-SA" sz="3200" spc="-4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اﻛﺛر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ﻣﺟﺎﻣﯾﻊ</a:t>
            </a:r>
            <a:r>
              <a:rPr lang="ar-SA" sz="32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ﻋﺎرﯾﺎت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ﻛﻣﺎ</a:t>
            </a:r>
            <a:r>
              <a:rPr lang="ar-SA" sz="32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ﺻﺎﺣﺑﮭﺎ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ﺗطور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ﻋدد</a:t>
            </a:r>
            <a:r>
              <a:rPr lang="ar-SA" sz="32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اﻧواع</a:t>
            </a:r>
            <a:r>
              <a:rPr lang="ar-SA" sz="32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اﻟﺣﺷرات</a:t>
            </a:r>
            <a:r>
              <a:rPr lang="ar-SA" sz="32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واﻟﺛدﯾﺎت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واﻟطﯾور</a:t>
            </a:r>
            <a:r>
              <a:rPr lang="en-US" sz="3200" dirty="0" smtClean="0">
                <a:latin typeface="Microsoft Sans Serif"/>
                <a:ea typeface="Microsoft Sans Serif"/>
                <a:cs typeface="+mj-cs"/>
              </a:rPr>
              <a:t>.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وﯾرﺟﻊ</a:t>
            </a:r>
            <a:r>
              <a:rPr lang="ar-SA" sz="3200" spc="-5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رﻗﻲ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وﺗﻘدم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ﻣﻐطﺎة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اﻟﻰ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ﺗﻛﯾﻔﮭﺎ</a:t>
            </a:r>
            <a:r>
              <a:rPr lang="ar-SA" sz="32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ﺑﻧﺟﺎح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ﻟﻠﻣﻌﯾﺷﺔ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ﺑﯾﺋﺎت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ﺑﻌﯾدة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ﻋن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اﻟﺑﺣر</a:t>
            </a:r>
            <a:r>
              <a:rPr lang="en-US" sz="3200" dirty="0">
                <a:latin typeface="Microsoft Sans Serif"/>
                <a:ea typeface="Microsoft Sans Serif"/>
                <a:cs typeface="+mj-cs"/>
              </a:rPr>
              <a:t>)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اﻟﺑﯾﺋﺔ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اﻟﻣﺎﺋﯾﺔ</a:t>
            </a:r>
            <a:r>
              <a:rPr lang="en-US" sz="32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اﻻوﻟﻰ</a:t>
            </a:r>
            <a:r>
              <a:rPr lang="en-US" sz="3200" dirty="0">
                <a:latin typeface="Microsoft Sans Serif"/>
                <a:ea typeface="Microsoft Sans Serif"/>
                <a:cs typeface="+mj-cs"/>
              </a:rPr>
              <a:t>(</a:t>
            </a:r>
            <a:r>
              <a:rPr lang="en-US" sz="32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وھﻲ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ﺑﮭذا</a:t>
            </a:r>
            <a:r>
              <a:rPr lang="ar-SA" sz="32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ﺗظﮭر</a:t>
            </a:r>
            <a:r>
              <a:rPr lang="ar-SA" sz="32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ﺣﺎﻟﺔ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اﻟﺗوازي</a:t>
            </a:r>
            <a:r>
              <a:rPr lang="ar-SA" sz="32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ﻣﻊ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اﻟﺗطور</a:t>
            </a:r>
            <a:r>
              <a:rPr lang="ar-SA" sz="32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اﻟﺣﯾواﻧﻲ</a:t>
            </a:r>
            <a:r>
              <a:rPr lang="en-US" sz="3200" dirty="0" smtClean="0">
                <a:latin typeface="Microsoft Sans Serif"/>
                <a:ea typeface="Microsoft Sans Serif"/>
                <a:cs typeface="+mj-cs"/>
              </a:rPr>
              <a:t>.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ھﻧﺎك</a:t>
            </a:r>
            <a:r>
              <a:rPr lang="ar-SA" sz="3200" spc="-4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ﻓرﺿﯾﺎت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ﻋدﯾدة</a:t>
            </a:r>
            <a:r>
              <a:rPr lang="ar-SA" sz="32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ﺣول</a:t>
            </a:r>
            <a:r>
              <a:rPr lang="ar-SA" sz="32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اﻻﺻل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اﻟذي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ﻧﺷﺄت</a:t>
            </a:r>
            <a:r>
              <a:rPr lang="ar-SA" sz="32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ﻋﻧﮫ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ﻣﻐطﺎة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وﺣول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اﻧﮭﺎ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ﺟﺎﺋت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32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اﺻ</a:t>
            </a:r>
            <a:r>
              <a:rPr lang="ar-SA" sz="3200" spc="-555" dirty="0">
                <a:solidFill>
                  <a:prstClr val="black"/>
                </a:solidFill>
                <a:latin typeface="Microsoft Sans Serif"/>
                <a:ea typeface="Microsoft Sans Serif"/>
                <a:cs typeface="+mj-cs"/>
              </a:rPr>
              <a:t> ل</a:t>
            </a:r>
            <a:r>
              <a:rPr lang="ar-SA" sz="3200" spc="-15" dirty="0">
                <a:solidFill>
                  <a:prstClr val="black"/>
                </a:solidFill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solidFill>
                  <a:prstClr val="black"/>
                </a:solidFill>
                <a:latin typeface="Microsoft Sans Serif"/>
                <a:ea typeface="Microsoft Sans Serif"/>
                <a:cs typeface="+mj-cs"/>
              </a:rPr>
              <a:t>واﺣد</a:t>
            </a:r>
            <a:r>
              <a:rPr lang="ar-IQ" sz="3200" dirty="0">
                <a:solidFill>
                  <a:prstClr val="black"/>
                </a:solidFill>
                <a:latin typeface="Microsoft Sans Serif"/>
                <a:ea typeface="Microsoft Sans Serif"/>
                <a:cs typeface="+mj-cs"/>
              </a:rPr>
              <a:t> </a:t>
            </a:r>
            <a:endParaRPr lang="en-US" sz="3200" dirty="0">
              <a:latin typeface="Microsoft Sans Serif"/>
              <a:ea typeface="Microsoft Sans Serif"/>
              <a:cs typeface="+mj-cs"/>
            </a:endParaRPr>
          </a:p>
          <a:p>
            <a:pPr algn="just"/>
            <a:r>
              <a:rPr lang="en-US" sz="3200" spc="-5" dirty="0">
                <a:ea typeface="Microsoft Sans Serif"/>
                <a:cs typeface="+mj-cs"/>
              </a:rPr>
              <a:t>Monophyletic</a:t>
            </a:r>
            <a:r>
              <a:rPr lang="en-US" sz="3200" spc="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spc="-5" dirty="0">
                <a:ea typeface="Microsoft Sans Serif"/>
                <a:cs typeface="+mj-cs"/>
              </a:rPr>
              <a:t>او</a:t>
            </a:r>
            <a:r>
              <a:rPr lang="ar-SA" sz="3200" spc="20" dirty="0">
                <a:ea typeface="Microsoft Sans Serif"/>
                <a:cs typeface="+mj-cs"/>
              </a:rPr>
              <a:t> </a:t>
            </a:r>
            <a:r>
              <a:rPr lang="ar-SA" sz="3200" spc="-5" dirty="0" err="1">
                <a:ea typeface="Microsoft Sans Serif"/>
                <a:cs typeface="+mj-cs"/>
              </a:rPr>
              <a:t>ﻣن</a:t>
            </a:r>
            <a:r>
              <a:rPr lang="ar-SA" sz="3200" spc="10" dirty="0">
                <a:ea typeface="Microsoft Sans Serif"/>
                <a:cs typeface="+mj-cs"/>
              </a:rPr>
              <a:t> </a:t>
            </a:r>
            <a:r>
              <a:rPr lang="ar-SA" sz="3200" spc="-5" dirty="0" err="1">
                <a:ea typeface="Microsoft Sans Serif"/>
                <a:cs typeface="+mj-cs"/>
              </a:rPr>
              <a:t>اﺻو</a:t>
            </a:r>
            <a:r>
              <a:rPr lang="ar-SA" sz="3200" spc="-275" dirty="0">
                <a:ea typeface="Microsoft Sans Serif"/>
                <a:cs typeface="+mj-cs"/>
              </a:rPr>
              <a:t> </a:t>
            </a:r>
            <a:r>
              <a:rPr lang="ar-SA" sz="3200" spc="-280" dirty="0">
                <a:ea typeface="Microsoft Sans Serif"/>
                <a:cs typeface="+mj-cs"/>
              </a:rPr>
              <a:t> ٍل</a:t>
            </a:r>
            <a:r>
              <a:rPr lang="ar-SA" sz="3200" spc="20" dirty="0">
                <a:ea typeface="Microsoft Sans Serif"/>
                <a:cs typeface="+mj-cs"/>
              </a:rPr>
              <a:t> </a:t>
            </a:r>
            <a:r>
              <a:rPr lang="ar-SA" sz="3200" spc="-5" dirty="0" err="1">
                <a:ea typeface="Microsoft Sans Serif"/>
                <a:cs typeface="+mj-cs"/>
              </a:rPr>
              <a:t>ﻣﺗﻌددة</a:t>
            </a:r>
            <a:r>
              <a:rPr lang="ar-SA" sz="3200" spc="75" dirty="0">
                <a:ea typeface="Microsoft Sans Serif"/>
                <a:cs typeface="+mj-cs"/>
              </a:rPr>
              <a:t> </a:t>
            </a:r>
            <a:r>
              <a:rPr lang="en-US" sz="3200" spc="-5" dirty="0" err="1">
                <a:ea typeface="Microsoft Sans Serif"/>
                <a:cs typeface="+mj-cs"/>
              </a:rPr>
              <a:t>Polyphyleic</a:t>
            </a:r>
            <a:r>
              <a:rPr lang="en-US" sz="3200" spc="20" dirty="0">
                <a:latin typeface="Microsoft Sans Serif"/>
                <a:ea typeface="Microsoft Sans Serif"/>
                <a:cs typeface="+mj-cs"/>
              </a:rPr>
              <a:t> </a:t>
            </a:r>
            <a:endParaRPr lang="ar-IQ" sz="3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341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2647" y="548680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7900" marR="878205" indent="335280" algn="just">
              <a:lnSpc>
                <a:spcPct val="150000"/>
              </a:lnSpc>
              <a:spcBef>
                <a:spcPts val="935"/>
              </a:spcBef>
            </a:pP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ﺗﺿم</a:t>
            </a:r>
            <a:r>
              <a:rPr lang="ar-SA" sz="2400" spc="-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ﻣﻐطﺎة</a:t>
            </a:r>
            <a:r>
              <a:rPr lang="ar-SA" sz="2400" spc="-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2400" spc="-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اﻛﺛر</a:t>
            </a:r>
            <a:r>
              <a:rPr lang="ar-SA" sz="24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2400" spc="-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رﺑﻊ</a:t>
            </a:r>
            <a:r>
              <a:rPr lang="ar-SA" sz="2400" spc="-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ﻣﻠﯾون</a:t>
            </a:r>
            <a:r>
              <a:rPr lang="ar-SA" sz="2400" spc="-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ﻧوع</a:t>
            </a:r>
            <a:r>
              <a:rPr lang="ar-SA" sz="2400" spc="-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ﺗﻘﻊ</a:t>
            </a:r>
            <a:r>
              <a:rPr lang="ar-SA" sz="24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400" spc="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400" dirty="0">
                <a:ea typeface="Microsoft Sans Serif"/>
                <a:cs typeface="+mj-cs"/>
              </a:rPr>
              <a:t>300</a:t>
            </a:r>
            <a:r>
              <a:rPr lang="en-US" sz="2400" spc="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ﻋﺎﺋﻠﺔ</a:t>
            </a:r>
            <a:r>
              <a:rPr lang="ar-SA" sz="2400" spc="-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وھﻲ</a:t>
            </a:r>
            <a:r>
              <a:rPr lang="ar-SA" sz="24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ﺑﮭذا</a:t>
            </a:r>
            <a:r>
              <a:rPr lang="ar-SA" sz="2400" spc="-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اﻟﻌدد</a:t>
            </a:r>
            <a:r>
              <a:rPr lang="ar-SA" sz="24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ﺗﻔوق</a:t>
            </a:r>
            <a:r>
              <a:rPr lang="ar-SA" sz="2400" spc="-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ﻣﺟﻣوع</a:t>
            </a:r>
            <a:r>
              <a:rPr lang="ar-SA" sz="2400" spc="-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ﻛل</a:t>
            </a:r>
            <a:r>
              <a:rPr lang="ar-SA" sz="2400" spc="-3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اﻻﻧواع</a:t>
            </a:r>
            <a:r>
              <a:rPr lang="ar-SA" sz="24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اﻟﺗﻲ</a:t>
            </a:r>
            <a:r>
              <a:rPr lang="ar-SA" sz="24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ﺗﺗﻛون</a:t>
            </a:r>
            <a:r>
              <a:rPr lang="ar-SA" sz="24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ﻣﻧﮭﺎ</a:t>
            </a:r>
            <a:r>
              <a:rPr lang="ar-SA" sz="24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اﻟﻣﺟﺎﻣﯾﻊ</a:t>
            </a:r>
            <a:r>
              <a:rPr lang="ar-SA" sz="24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اﻻﺧرى</a:t>
            </a:r>
            <a:r>
              <a:rPr lang="ar-SA" sz="24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،</a:t>
            </a:r>
            <a:r>
              <a:rPr lang="ar-SA" sz="24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ﻓﺿﻼً</a:t>
            </a:r>
            <a:r>
              <a:rPr lang="ar-SA" sz="24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ﻋن</a:t>
            </a:r>
            <a:r>
              <a:rPr lang="ar-SA" sz="24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اﻧﮭﺎ</a:t>
            </a:r>
            <a:r>
              <a:rPr lang="ar-SA" sz="24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ﺗﺣﺗوي</a:t>
            </a:r>
            <a:r>
              <a:rPr lang="ar-SA" sz="2400" spc="-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ﻣﻌظم</a:t>
            </a:r>
            <a:r>
              <a:rPr lang="ar-SA" sz="24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اﻟﻧﺑﺎﺗﺎت</a:t>
            </a:r>
            <a:r>
              <a:rPr lang="ar-SA" sz="24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اﻟﻣﮭﻣﺔ</a:t>
            </a:r>
            <a:r>
              <a:rPr lang="ar-SA" sz="24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واﻟﻣﻌروﻓﺔ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ﻓﻲ</a:t>
            </a:r>
            <a:endParaRPr lang="en-US" sz="2400" dirty="0">
              <a:latin typeface="Microsoft Sans Serif"/>
              <a:ea typeface="Microsoft Sans Serif"/>
              <a:cs typeface="+mj-cs"/>
            </a:endParaRPr>
          </a:p>
          <a:p>
            <a:pPr marL="976630" marR="687070" algn="just">
              <a:lnSpc>
                <a:spcPct val="150000"/>
              </a:lnSpc>
              <a:spcBef>
                <a:spcPts val="25"/>
              </a:spcBef>
            </a:pP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اﻟﻌﺎﻟم</a:t>
            </a:r>
            <a:r>
              <a:rPr lang="ar-SA" sz="24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ﺳواء</a:t>
            </a:r>
            <a:r>
              <a:rPr lang="ar-SA" sz="24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اﻟﺗﻲ</a:t>
            </a:r>
            <a:r>
              <a:rPr lang="ar-SA" sz="24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ﺗﻌﯾش</a:t>
            </a:r>
            <a:r>
              <a:rPr lang="ar-SA" sz="24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ﻣﻧﮭﺎ</a:t>
            </a:r>
            <a:r>
              <a:rPr lang="ar-SA" sz="24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4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اﻟﺣداﺋق</a:t>
            </a:r>
            <a:r>
              <a:rPr lang="ar-SA" sz="24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واﻟﺣﻘول</a:t>
            </a:r>
            <a:r>
              <a:rPr lang="ar-SA" sz="24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واﻟﺑﺳﺎﺗﯾن</a:t>
            </a:r>
            <a:r>
              <a:rPr lang="ar-SA" sz="24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او</a:t>
            </a:r>
            <a:r>
              <a:rPr lang="ar-SA" sz="24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4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اﻟﺻﺣﺎري</a:t>
            </a:r>
            <a:r>
              <a:rPr lang="ar-SA" sz="24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واﻟﻐﺎﺑﺎت</a:t>
            </a:r>
            <a:r>
              <a:rPr lang="en-US" sz="2400" dirty="0" smtClean="0">
                <a:latin typeface="Microsoft Sans Serif"/>
                <a:ea typeface="Microsoft Sans Serif"/>
                <a:cs typeface="+mj-cs"/>
              </a:rPr>
              <a:t>.</a:t>
            </a:r>
            <a:r>
              <a:rPr lang="ar-SA" sz="2400" dirty="0" err="1" smtClean="0">
                <a:latin typeface="Microsoft Sans Serif"/>
                <a:ea typeface="Microsoft Sans Serif"/>
                <a:cs typeface="+mj-cs"/>
              </a:rPr>
              <a:t>ﺗﻌﺗﺑر</a:t>
            </a:r>
            <a:r>
              <a:rPr lang="ar-SA" sz="2400" spc="-6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ھذه</a:t>
            </a:r>
            <a:r>
              <a:rPr lang="ar-SA" sz="24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اﻟﻧﺑﺎﺗﺎت</a:t>
            </a:r>
            <a:r>
              <a:rPr lang="ar-SA" sz="24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ﻣﺻدراً</a:t>
            </a:r>
            <a:r>
              <a:rPr lang="ar-SA" sz="24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ﻟﺟﻣﯾﻊ</a:t>
            </a:r>
            <a:r>
              <a:rPr lang="ar-SA" sz="24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اﻟﻣﺣﺎﺻﯾل</a:t>
            </a:r>
            <a:r>
              <a:rPr lang="ar-SA" sz="24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اﻟزراﻋﯾﺔ</a:t>
            </a:r>
            <a:r>
              <a:rPr lang="ar-SA" sz="24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اﻟﻐذاﺋﯾﺔ</a:t>
            </a:r>
            <a:r>
              <a:rPr lang="ar-SA" sz="24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اﻟﺗﻲ</a:t>
            </a:r>
            <a:r>
              <a:rPr lang="ar-SA" sz="24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ﯾﻌﯾش</a:t>
            </a:r>
            <a:r>
              <a:rPr lang="ar-SA" sz="24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ﻋﻠﯾﮭﺎ</a:t>
            </a:r>
            <a:r>
              <a:rPr lang="ar-SA" sz="24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اﻻﻧﺳﺎن</a:t>
            </a:r>
            <a:r>
              <a:rPr lang="ar-SA" sz="24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واﻏﻠب</a:t>
            </a:r>
            <a:r>
              <a:rPr lang="ar-SA" sz="2400" spc="-3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اﻟﺣﯾواﻧﺎت</a:t>
            </a:r>
            <a:r>
              <a:rPr lang="ar-SA" sz="24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وھﻲ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ﻣﺻدر</a:t>
            </a:r>
            <a:r>
              <a:rPr lang="ar-SA" sz="24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ﻟﻛﺛﯾر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24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اﻟﻣواد</a:t>
            </a:r>
            <a:r>
              <a:rPr lang="ar-SA" sz="24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اﻟطﺑﯾﺔ</a:t>
            </a:r>
            <a:r>
              <a:rPr lang="ar-SA" sz="24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واﻟﯾﺎف</a:t>
            </a:r>
            <a:r>
              <a:rPr lang="ar-SA" sz="24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اﻟﻣﻧﺳوﺟﺎت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واﻟزﯾوت</a:t>
            </a:r>
            <a:r>
              <a:rPr lang="ar-SA" sz="24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واﻟﺗواﺑل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واﻟﻌطور</a:t>
            </a:r>
            <a:r>
              <a:rPr lang="ar-SA" sz="24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وﻧﺑﺎﺗﺎت</a:t>
            </a:r>
            <a:r>
              <a:rPr lang="ar-SA" sz="2400" spc="-3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اﻟزﯾﻧﺔ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واﻟﻣﺷروﺑﺎت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ﻛﺎﻟﺷﺎي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واﻟﻘﮭوة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واﻟﻛﺎﻛﺎو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واﻟﻛوﻻ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وﻻﻧواع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ﻛﺛﯾرة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اﺷﺟﺎر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اﻻﺧﺷﺎب</a:t>
            </a:r>
            <a:r>
              <a:rPr lang="ar-SA" sz="24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ﻛﺎﻟﺟوز</a:t>
            </a:r>
            <a:r>
              <a:rPr lang="ar-SA" sz="2400" spc="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واﻟﺑﻠوط</a:t>
            </a:r>
            <a:r>
              <a:rPr lang="en-US" sz="2400" dirty="0">
                <a:latin typeface="Microsoft Sans Serif"/>
                <a:ea typeface="Microsoft Sans Serif"/>
                <a:cs typeface="+mj-cs"/>
              </a:rPr>
              <a:t>.</a:t>
            </a:r>
            <a:r>
              <a:rPr lang="en-US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ﻟﮭذا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ﺣﺿﯾت</a:t>
            </a:r>
            <a:r>
              <a:rPr lang="ar-SA" sz="24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ﺑﺎھﺗﻣﺎم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اﻟﺑﺎﺣﺛﯾن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ﻛل</a:t>
            </a:r>
            <a:r>
              <a:rPr lang="ar-SA" sz="24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وﻗت</a:t>
            </a:r>
            <a:r>
              <a:rPr lang="ar-SA" sz="24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وﻣﻛﺎن</a:t>
            </a:r>
            <a:r>
              <a:rPr lang="ar-SA" sz="24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ﻻھﻣﯾﺗﮭﺎ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اﻟﺑﺎﻟﻐﺔ</a:t>
            </a:r>
            <a:r>
              <a:rPr lang="ar-SA" sz="24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ﺑﺎﻟﻧﺳﺑﺔ</a:t>
            </a:r>
            <a:r>
              <a:rPr lang="ar-SA" sz="24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>
                <a:latin typeface="Microsoft Sans Serif"/>
                <a:ea typeface="Microsoft Sans Serif"/>
                <a:cs typeface="+mj-cs"/>
              </a:rPr>
              <a:t>ﻟﻠﺣﺎﺿر</a:t>
            </a:r>
            <a:r>
              <a:rPr lang="ar-SA" sz="24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400" dirty="0" err="1" smtClean="0">
                <a:latin typeface="Microsoft Sans Serif"/>
                <a:ea typeface="Microsoft Sans Serif"/>
                <a:cs typeface="+mj-cs"/>
              </a:rPr>
              <a:t>واﻟﻣﺳﺗﻘﺑل</a:t>
            </a:r>
            <a:r>
              <a:rPr lang="ar-SA" sz="2400" dirty="0" err="1" smtClean="0">
                <a:ea typeface="Microsoft Sans Serif"/>
                <a:cs typeface="+mj-cs"/>
              </a:rPr>
              <a:t>ﻣﻊ</a:t>
            </a:r>
            <a:r>
              <a:rPr lang="ar-SA" sz="2400" spc="-85" dirty="0" smtClean="0">
                <a:ea typeface="Microsoft Sans Serif"/>
                <a:cs typeface="+mj-cs"/>
              </a:rPr>
              <a:t> </a:t>
            </a:r>
            <a:r>
              <a:rPr lang="ar-SA" sz="2400" spc="-5" dirty="0" err="1">
                <a:ea typeface="Microsoft Sans Serif"/>
                <a:cs typeface="+mj-cs"/>
              </a:rPr>
              <a:t>ﺑﻘﺎء</a:t>
            </a:r>
            <a:r>
              <a:rPr lang="ar-SA" sz="2400" spc="-80" dirty="0">
                <a:ea typeface="Microsoft Sans Serif"/>
                <a:cs typeface="+mj-cs"/>
              </a:rPr>
              <a:t> </a:t>
            </a:r>
            <a:r>
              <a:rPr lang="ar-SA" sz="2400" spc="-5" dirty="0" err="1">
                <a:ea typeface="Microsoft Sans Serif"/>
                <a:cs typeface="+mj-cs"/>
              </a:rPr>
              <a:t>اﻻﻧﺳﺎن</a:t>
            </a:r>
            <a:r>
              <a:rPr lang="en-US" sz="2400" spc="-5" dirty="0">
                <a:latin typeface="Microsoft Sans Serif"/>
                <a:ea typeface="Microsoft Sans Serif"/>
                <a:cs typeface="+mj-cs"/>
              </a:rPr>
              <a:t>.</a:t>
            </a: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381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413303"/>
            <a:ext cx="8064896" cy="5404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2345" marR="687070" algn="just">
              <a:spcBef>
                <a:spcPts val="960"/>
              </a:spcBef>
            </a:pP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ﺗﺗﺷﺎﺑﮫ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اﻟﻧﺑﺎﺗﺎت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اﻟزھرﯾﺔ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ﻣﻊ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ﻋﺎرﯾﺎت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اﻟﻌدﯾد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ﻣظﺎھرھﺎ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اﻻ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اﻧﮭﺎ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ﺗﺗﻣﯾز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ﻋﻧﮭﺎ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ﺑﺎﻟﺧﺻﺎﺋص</a:t>
            </a:r>
            <a:endParaRPr lang="en-US" sz="2800" dirty="0">
              <a:latin typeface="Microsoft Sans Serif"/>
              <a:ea typeface="Microsoft Sans Serif"/>
              <a:cs typeface="+mj-cs"/>
            </a:endParaRPr>
          </a:p>
          <a:p>
            <a:pPr marL="974725" marR="687070" algn="just">
              <a:spcBef>
                <a:spcPts val="155"/>
              </a:spcBef>
            </a:pP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اﻟﺗﺎﻟﯾﺔ</a:t>
            </a:r>
            <a:r>
              <a:rPr lang="ar-SA" sz="28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latin typeface="Microsoft Sans Serif"/>
                <a:ea typeface="Microsoft Sans Serif"/>
                <a:cs typeface="+mj-cs"/>
              </a:rPr>
              <a:t>:</a:t>
            </a:r>
          </a:p>
          <a:p>
            <a:pPr marR="946785" algn="just">
              <a:spcBef>
                <a:spcPts val="930"/>
              </a:spcBef>
            </a:pPr>
            <a:r>
              <a:rPr lang="en-US" sz="28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2800" dirty="0">
                <a:ea typeface="Microsoft Sans Serif"/>
                <a:cs typeface="+mj-cs"/>
              </a:rPr>
              <a:t>1</a:t>
            </a:r>
            <a:r>
              <a:rPr lang="en-US" sz="2800" spc="3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ﺗﺣﺗوي</a:t>
            </a:r>
            <a:r>
              <a:rPr lang="ar-SA" sz="28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ﻣﻐطﺎة</a:t>
            </a:r>
            <a:r>
              <a:rPr lang="ar-SA" sz="2800" spc="8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28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ﺟﻣﯾﻌﮭﺎ</a:t>
            </a:r>
            <a:r>
              <a:rPr lang="ar-SA" sz="28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ﻋﻠﻰ</a:t>
            </a:r>
            <a:r>
              <a:rPr lang="ar-SA" sz="2800" spc="8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ازھﺎر</a:t>
            </a:r>
            <a:r>
              <a:rPr lang="ar-SA" sz="2800" spc="8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ﺗﺣﻣل</a:t>
            </a:r>
            <a:r>
              <a:rPr lang="ar-SA" sz="28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ھذه</a:t>
            </a:r>
            <a:r>
              <a:rPr lang="ar-SA" sz="2800" spc="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اﻻزھﺎر</a:t>
            </a:r>
            <a:r>
              <a:rPr lang="ar-SA" sz="2800" spc="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ﺣﺑوب</a:t>
            </a:r>
            <a:r>
              <a:rPr lang="ar-SA" sz="28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اﻟﻠﻘﺎح</a:t>
            </a:r>
            <a:r>
              <a:rPr lang="ar-SA" sz="28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واﻻﻣﺷﺎج</a:t>
            </a:r>
            <a:r>
              <a:rPr lang="ar-SA" sz="2800" spc="8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اﻻﻧﺛوﯾﺔ</a:t>
            </a:r>
            <a:r>
              <a:rPr lang="ar-SA" sz="2800" spc="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ﺳوﯾﺔ</a:t>
            </a:r>
            <a:r>
              <a:rPr lang="ar-IQ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ﺧﻼﻓﺎً</a:t>
            </a:r>
            <a:r>
              <a:rPr lang="ar-SA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ﻟﻣﺎ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ھو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ﻋﻠﯾﮫ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ﻋﺎرﯾﺎت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اذ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ﺗﻛون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اﻟﻣﺧﺎرﯾط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ﻓﯾﮭﺎ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اﻣﺎ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ذﻛرﯾﺔ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او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اﻧﺛوﯾﺔ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latin typeface="Microsoft Sans Serif"/>
                <a:ea typeface="Microsoft Sans Serif"/>
                <a:cs typeface="+mj-cs"/>
              </a:rPr>
              <a:t>.</a:t>
            </a:r>
            <a:r>
              <a:rPr lang="en-US" sz="2800" spc="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2800" dirty="0" smtClean="0">
                <a:ea typeface="Microsoft Sans Serif"/>
                <a:cs typeface="+mj-cs"/>
              </a:rPr>
              <a:t>2</a:t>
            </a:r>
            <a:r>
              <a:rPr lang="en-US" sz="2800" spc="22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اﻟﺑوﯾﺿﺎت</a:t>
            </a:r>
            <a:r>
              <a:rPr lang="ar-SA" sz="2800" spc="5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 smtClean="0">
                <a:ea typeface="Microsoft Sans Serif"/>
                <a:cs typeface="+mj-cs"/>
              </a:rPr>
              <a:t>Ovules</a:t>
            </a:r>
            <a:r>
              <a:rPr lang="ar-SA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وﻣن</a:t>
            </a:r>
            <a:r>
              <a:rPr lang="ar-SA" sz="2800" spc="-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ﺛم</a:t>
            </a:r>
            <a:r>
              <a:rPr lang="ar-SA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en-US" sz="2800" dirty="0" smtClean="0">
                <a:ea typeface="Microsoft Sans Serif"/>
                <a:cs typeface="+mj-cs"/>
              </a:rPr>
              <a:t>Seeds</a:t>
            </a:r>
            <a:r>
              <a:rPr lang="en-US" sz="2800" spc="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ﺗوﺟد</a:t>
            </a:r>
            <a:r>
              <a:rPr lang="ar-SA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داﺧل</a:t>
            </a:r>
            <a:r>
              <a:rPr lang="ar-SA" sz="2800" spc="-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ﺗرﻛﯾب</a:t>
            </a:r>
            <a:r>
              <a:rPr lang="ar-SA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ﻣﻐﻠق</a:t>
            </a:r>
            <a:r>
              <a:rPr lang="ar-SA" sz="2800" spc="-1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ھو</a:t>
            </a:r>
            <a:r>
              <a:rPr lang="ar-SA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اﻟﻣﺑﯾض</a:t>
            </a:r>
            <a:r>
              <a:rPr lang="ar-SA" sz="2800" spc="3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 smtClean="0">
                <a:ea typeface="Microsoft Sans Serif"/>
                <a:cs typeface="+mj-cs"/>
              </a:rPr>
              <a:t>Ovary</a:t>
            </a:r>
            <a:r>
              <a:rPr lang="en-US" sz="2800" spc="-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وھو</a:t>
            </a:r>
            <a:r>
              <a:rPr lang="en-US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ﺑدوره</a:t>
            </a:r>
            <a:r>
              <a:rPr lang="ar-SA" sz="2800" spc="-4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ﯾﺗﺣول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اﻟﻰ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ﺛﻣرة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،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اﻣﺎ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ﻋﺎرﯾﺎت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ﻓﺗﺣﻣل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ﺑﺷﻛل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ﻣﻛﺷوف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ﻋﻠﻰ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ﺳطوح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ﻛراﺑل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ﻣﻔﺗوﺣﺔ</a:t>
            </a:r>
            <a:r>
              <a:rPr lang="en-US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smtClean="0">
                <a:latin typeface="Microsoft Sans Serif"/>
                <a:ea typeface="Microsoft Sans Serif"/>
                <a:cs typeface="+mj-cs"/>
              </a:rPr>
              <a:t>،</a:t>
            </a:r>
            <a:r>
              <a:rPr lang="ar-SA" sz="2800" spc="-2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ﻟذﻟك</a:t>
            </a:r>
            <a:r>
              <a:rPr lang="ar-SA" sz="28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ﯾﺗطﻠب</a:t>
            </a:r>
            <a:r>
              <a:rPr lang="ar-SA" sz="28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اﻟﺣﺎل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ﻣﻐطﺎة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ان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ﯾﻧﻣو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اﻧﺑوب</a:t>
            </a:r>
            <a:r>
              <a:rPr lang="ar-SA" sz="28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اﻟﻠﻘﺎح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ﺧﻼل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ﻛراﺑل</a:t>
            </a:r>
            <a:r>
              <a:rPr lang="ar-SA" sz="28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ﻣﻐﻠﻘﺔ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ﻗﺑل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ان</a:t>
            </a:r>
            <a:r>
              <a:rPr lang="ar-SA" sz="28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ﯾﺻل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اﻟﻰ</a:t>
            </a:r>
            <a:r>
              <a:rPr lang="en-US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اﻟﻛﯾس</a:t>
            </a:r>
            <a:r>
              <a:rPr lang="ar-SA" sz="2800" spc="6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اﻟﺟﻧﯾﻧﻲ</a:t>
            </a:r>
            <a:endParaRPr lang="en-US" sz="2800" dirty="0">
              <a:effectLst/>
              <a:latin typeface="Microsoft Sans Serif"/>
              <a:ea typeface="Microsoft Sans Serif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165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392271"/>
            <a:ext cx="8640960" cy="4426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4725" marR="1218565" indent="4297680" algn="just">
              <a:spcBef>
                <a:spcPts val="160"/>
              </a:spcBef>
            </a:pPr>
            <a:r>
              <a:rPr lang="en-US" sz="2800" dirty="0" smtClean="0">
                <a:latin typeface="Microsoft Sans Serif"/>
                <a:ea typeface="Microsoft Sans Serif"/>
                <a:cs typeface="+mj-cs"/>
              </a:rPr>
              <a:t>                   -  -3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spc="-4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ﻣﻐطﺎة</a:t>
            </a:r>
            <a:r>
              <a:rPr lang="en-US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2800" spc="-4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ﯾﺣﺗوي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ﻓﯾﮭﺎ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ﻧﺳﯾﺞ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اﻟﺧﺷب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ﻋﻠﻰ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اوﻋﯾﺔ</a:t>
            </a:r>
            <a:r>
              <a:rPr lang="ar-SA" sz="28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ﺧﺷﺑﯾﺔ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وﻟو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ان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اﻟﺻﺑﯾرﯾﺎت</a:t>
            </a:r>
            <a:r>
              <a:rPr lang="ar-SA" sz="2800" spc="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ea typeface="Microsoft Sans Serif"/>
                <a:cs typeface="+mj-cs"/>
              </a:rPr>
              <a:t>Cacti</a:t>
            </a:r>
            <a:r>
              <a:rPr lang="en-US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ﺗﻔﻘد</a:t>
            </a:r>
            <a:r>
              <a:rPr lang="en-US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اوﻋﯾﺗﮭﺎ</a:t>
            </a:r>
            <a:r>
              <a:rPr lang="ar-SA" sz="2800" spc="-3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ﻧﺗﯾﺟﺔ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ﻟﻠﺗﺧﺻص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وان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ﺑﻌض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اﻟﻌواﺋل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اﻟﻣﺗﺧﻠﻔﺔ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ﺗطورﯾﺎً</a:t>
            </a:r>
            <a:r>
              <a:rPr lang="ar-SA" sz="2800" spc="-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ﻟﯾس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ﻟﮭﺎ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اوﻋﯾﺔ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ﻛﻣﺎ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اﻟﻌﺎﺋﻠﺔ</a:t>
            </a:r>
            <a:r>
              <a:rPr lang="ar-IQ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 smtClean="0">
                <a:latin typeface="Microsoft Sans Serif"/>
                <a:ea typeface="Microsoft Sans Serif"/>
                <a:cs typeface="+mj-cs"/>
              </a:rPr>
              <a:t>.</a:t>
            </a:r>
            <a:r>
              <a:rPr lang="en-US" sz="2800" spc="-2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 err="1">
                <a:ea typeface="Microsoft Sans Serif"/>
                <a:cs typeface="+mj-cs"/>
              </a:rPr>
              <a:t>Winteraceae</a:t>
            </a:r>
            <a:endParaRPr lang="en-US" sz="2800" dirty="0">
              <a:latin typeface="Microsoft Sans Serif"/>
              <a:ea typeface="Microsoft Sans Serif"/>
              <a:cs typeface="+mj-cs"/>
            </a:endParaRPr>
          </a:p>
          <a:p>
            <a:pPr marR="881380" algn="just">
              <a:spcBef>
                <a:spcPts val="140"/>
              </a:spcBef>
            </a:pPr>
            <a:r>
              <a:rPr lang="en-US" sz="28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2800" dirty="0">
                <a:ea typeface="Microsoft Sans Serif"/>
                <a:cs typeface="+mj-cs"/>
              </a:rPr>
              <a:t>4</a:t>
            </a:r>
            <a:r>
              <a:rPr lang="en-US" sz="2800" spc="1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ﯾﺣدث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ﻓﯾﮭﺎ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اﻻﺧﺻﺎب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اﻟﻣزدوج</a:t>
            </a:r>
            <a:r>
              <a:rPr lang="ar-SA" sz="2800" spc="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solidFill>
                  <a:prstClr val="black"/>
                </a:solidFill>
                <a:ea typeface="Microsoft Sans Serif"/>
              </a:rPr>
              <a:t>Double </a:t>
            </a:r>
            <a:r>
              <a:rPr lang="en-US" sz="2800" dirty="0" smtClean="0">
                <a:ea typeface="Microsoft Sans Serif"/>
                <a:cs typeface="+mj-cs"/>
              </a:rPr>
              <a:t>fertilization</a:t>
            </a:r>
            <a:r>
              <a:rPr lang="en-US" sz="2800" spc="-45" dirty="0" smtClean="0">
                <a:ea typeface="Microsoft Sans Serif"/>
                <a:cs typeface="+mj-cs"/>
              </a:rPr>
              <a:t> 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اﻟذي</a:t>
            </a:r>
            <a:r>
              <a:rPr lang="ar-SA" sz="2800" spc="-3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ﯾﻧﺗﺞ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ﻋﻧﮫ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ﺗﻛوﯾن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اﻟﺳوﯾداء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وھﻲ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ﻧﺳﯾﺞ</a:t>
            </a:r>
            <a:r>
              <a:rPr lang="en-US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ﻏذاﺋﻲ</a:t>
            </a:r>
            <a:r>
              <a:rPr lang="ar-SA" sz="2800" spc="-6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ﻟﺟﻧﯾن</a:t>
            </a:r>
            <a:r>
              <a:rPr lang="ar-SA" sz="28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اﻟﺑذرة</a:t>
            </a:r>
            <a:r>
              <a:rPr lang="ar-SA" sz="28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اﻟﻧﺎﺷﺊ</a:t>
            </a:r>
            <a:r>
              <a:rPr lang="ar-SA" sz="28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28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اﻟﺑﯾﺿﺔ</a:t>
            </a:r>
            <a:r>
              <a:rPr lang="ar-SA" sz="28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اﻟﻣﺧﺻﺑﺔ</a:t>
            </a:r>
            <a:r>
              <a:rPr lang="en-US" sz="2800" dirty="0">
                <a:latin typeface="Microsoft Sans Serif"/>
                <a:ea typeface="Microsoft Sans Serif"/>
                <a:cs typeface="+mj-cs"/>
              </a:rPr>
              <a:t>.</a:t>
            </a:r>
          </a:p>
          <a:p>
            <a:pPr marR="1058545" algn="just">
              <a:spcBef>
                <a:spcPts val="135"/>
              </a:spcBef>
            </a:pPr>
            <a:r>
              <a:rPr lang="en-US" sz="28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2800" dirty="0">
                <a:ea typeface="Microsoft Sans Serif"/>
                <a:cs typeface="+mj-cs"/>
              </a:rPr>
              <a:t>5</a:t>
            </a:r>
            <a:r>
              <a:rPr lang="en-US" sz="2800" spc="1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ﯾﺗم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ﻓﯾﮭﺎ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اﻟﺗﻠﻘﯾﺢ</a:t>
            </a:r>
            <a:r>
              <a:rPr lang="ar-SA" sz="28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ﺑواﺳطﺔ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اﻟرﯾﺎح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واﻟﺣﺷرات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واﻟطﯾور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واﻟﺛدﯾﺎت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ﺣﯾن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اﻧﮫ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ﯾﻘﺗﺻر</a:t>
            </a:r>
            <a:r>
              <a:rPr lang="ar-SA" sz="28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ﻋﻠﻰ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اﻟرﯾﺎح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ﻓﻲ</a:t>
            </a:r>
            <a:r>
              <a:rPr lang="en-US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ea typeface="Microsoft Sans Serif"/>
                <a:cs typeface="+mj-cs"/>
              </a:rPr>
              <a:t>ﻋﺎرﯾﺎت</a:t>
            </a:r>
            <a:r>
              <a:rPr lang="ar-SA" sz="2800" dirty="0" smtClean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اﻟﺑذور</a:t>
            </a:r>
            <a:endParaRPr lang="ar-IQ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861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263882"/>
            <a:ext cx="8496944" cy="4008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0915" marR="1585595" indent="3893820" algn="just">
              <a:spcBef>
                <a:spcPts val="75"/>
              </a:spcBef>
            </a:pPr>
            <a:r>
              <a:rPr lang="en-US" sz="2800" dirty="0" smtClean="0">
                <a:latin typeface="Microsoft Sans Serif"/>
                <a:ea typeface="Microsoft Sans Serif"/>
                <a:cs typeface="+mj-cs"/>
              </a:rPr>
              <a:t>- 6</a:t>
            </a:r>
            <a:r>
              <a:rPr lang="ar-SA" sz="2800" dirty="0" smtClean="0">
                <a:latin typeface="Microsoft Sans Serif"/>
                <a:ea typeface="Microsoft Sans Serif"/>
                <a:cs typeface="+mj-cs"/>
              </a:rPr>
              <a:t>ان</a:t>
            </a:r>
            <a:r>
              <a:rPr lang="en-US" sz="2800" spc="-3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ﻗﺳﻣﺎً</a:t>
            </a:r>
            <a:r>
              <a:rPr lang="ar-SA" sz="2800" spc="-9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2800" spc="-3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اﻟﻧﺑﺎﺗﺎت</a:t>
            </a:r>
            <a:r>
              <a:rPr lang="ar-SA" sz="2800" spc="-3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اﻟزھرﯾﺔ</a:t>
            </a:r>
            <a:r>
              <a:rPr lang="ar-SA" sz="2800" spc="-2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ﺗﻛون</a:t>
            </a:r>
            <a:r>
              <a:rPr lang="ar-SA" sz="2800" spc="-3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ﻧﺑﺎﺗﺎت</a:t>
            </a:r>
            <a:r>
              <a:rPr lang="ar-SA" sz="2800" spc="-3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ﺧﺷﺑﯾﺔ</a:t>
            </a:r>
            <a:r>
              <a:rPr lang="ar-IQ" sz="2800" spc="-3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ﻣﻌﻣرة</a:t>
            </a:r>
            <a:r>
              <a:rPr lang="ar-IQ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اﻻ</a:t>
            </a:r>
            <a:r>
              <a:rPr lang="ar-IQ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ان</a:t>
            </a:r>
            <a:r>
              <a:rPr lang="ar-SA" sz="2800" spc="-5" dirty="0" err="1" smtClean="0">
                <a:latin typeface="Microsoft Sans Serif"/>
                <a:ea typeface="Microsoft Sans Serif"/>
                <a:cs typeface="+mj-cs"/>
              </a:rPr>
              <a:t>ﻣﻌﺿﻣﮭﺎ</a:t>
            </a:r>
            <a:r>
              <a:rPr lang="ar-IQ" sz="2800" spc="-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spc="-3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spc="-5" dirty="0" err="1" smtClean="0">
                <a:latin typeface="Microsoft Sans Serif"/>
                <a:ea typeface="Microsoft Sans Serif"/>
                <a:cs typeface="+mj-cs"/>
              </a:rPr>
              <a:t>ﻧﺑﺎﺗﺎت</a:t>
            </a:r>
            <a:r>
              <a:rPr lang="ar-SA" sz="2800" spc="-4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IQ" sz="2800" spc="-4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spc="-5" dirty="0" err="1" smtClean="0">
                <a:latin typeface="Microsoft Sans Serif"/>
                <a:ea typeface="Microsoft Sans Serif"/>
                <a:cs typeface="+mj-cs"/>
              </a:rPr>
              <a:t>ﻋﺷﺑﯾﺔ</a:t>
            </a:r>
            <a:endParaRPr lang="en-US" sz="2800" dirty="0" smtClean="0">
              <a:latin typeface="Microsoft Sans Serif"/>
              <a:ea typeface="Microsoft Sans Serif"/>
              <a:cs typeface="+mj-cs"/>
            </a:endParaRPr>
          </a:p>
          <a:p>
            <a:pPr marR="962660" algn="just"/>
            <a:r>
              <a:rPr lang="en-US" sz="2800" dirty="0" smtClean="0">
                <a:ea typeface="Microsoft Sans Serif"/>
                <a:cs typeface="+mj-cs"/>
              </a:rPr>
              <a:t>Herbaceous</a:t>
            </a:r>
            <a:r>
              <a:rPr lang="en-US" sz="2800" spc="14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ﺗﻌﯾش</a:t>
            </a:r>
            <a:r>
              <a:rPr lang="ar-SA" sz="28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ﻟﻌﺎم</a:t>
            </a:r>
            <a:r>
              <a:rPr lang="ar-SA" sz="2800" spc="8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واﺣد</a:t>
            </a:r>
            <a:r>
              <a:rPr lang="ar-SA" sz="2800" spc="9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او</a:t>
            </a:r>
            <a:r>
              <a:rPr lang="ar-SA" sz="2800" spc="8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ﻋﺎﻣﯾن</a:t>
            </a:r>
            <a:r>
              <a:rPr lang="ar-SA" sz="2800" spc="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spc="8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ﺣﯾن</a:t>
            </a:r>
            <a:r>
              <a:rPr lang="ar-SA" sz="2800" spc="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ان</a:t>
            </a:r>
            <a:r>
              <a:rPr lang="ar-SA" sz="2800" spc="8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ﺟﻣﯾﻊ</a:t>
            </a:r>
            <a:r>
              <a:rPr lang="ar-SA" sz="28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اﻧواع</a:t>
            </a:r>
            <a:r>
              <a:rPr lang="ar-SA" sz="28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ﻋﺎرﯾﺎت</a:t>
            </a:r>
            <a:r>
              <a:rPr lang="ar-SA" sz="2800" spc="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2800" spc="8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ﺧﺷﺑﯾﺔ</a:t>
            </a:r>
            <a:r>
              <a:rPr lang="ar-SA" sz="2800" spc="8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ﻣﻌﻣرة</a:t>
            </a:r>
            <a:r>
              <a:rPr lang="en-US" sz="2800" dirty="0">
                <a:latin typeface="Microsoft Sans Serif"/>
                <a:ea typeface="Microsoft Sans Serif"/>
                <a:cs typeface="+mj-cs"/>
              </a:rPr>
              <a:t>.</a:t>
            </a:r>
          </a:p>
          <a:p>
            <a:pPr marR="2957195" algn="just">
              <a:spcBef>
                <a:spcPts val="125"/>
              </a:spcBef>
            </a:pPr>
            <a:r>
              <a:rPr lang="en-US" sz="28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2800" dirty="0">
                <a:ea typeface="Microsoft Sans Serif"/>
                <a:cs typeface="+mj-cs"/>
              </a:rPr>
              <a:t>7</a:t>
            </a:r>
            <a:r>
              <a:rPr lang="en-US" sz="2800" spc="2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ﺗﻘﺳم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اﻟﻧﺑﺎﺗﺎت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اﻟزھرﯾﺔ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اﻟﻰ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ﺻﻔﯾن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ﺛﺎﻧوﯾﯾن</a:t>
            </a:r>
            <a:r>
              <a:rPr lang="ar-SA" sz="2800" spc="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ea typeface="Microsoft Sans Serif"/>
                <a:cs typeface="+mj-cs"/>
              </a:rPr>
              <a:t>Subclasses</a:t>
            </a:r>
            <a:r>
              <a:rPr lang="en-US" sz="2800" spc="-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ھﻣﺎ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latin typeface="Microsoft Sans Serif"/>
                <a:ea typeface="Microsoft Sans Serif"/>
                <a:cs typeface="+mj-cs"/>
              </a:rPr>
              <a:t>:</a:t>
            </a:r>
          </a:p>
          <a:p>
            <a:pPr marL="1203325" marR="687070" algn="just">
              <a:spcBef>
                <a:spcPts val="140"/>
              </a:spcBef>
            </a:pPr>
            <a:r>
              <a:rPr lang="en-US" sz="28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2800" dirty="0">
                <a:ea typeface="Microsoft Sans Serif"/>
                <a:cs typeface="+mj-cs"/>
              </a:rPr>
              <a:t>1</a:t>
            </a:r>
            <a:r>
              <a:rPr lang="en-US" sz="2800" spc="1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ذات</a:t>
            </a:r>
            <a:r>
              <a:rPr lang="ar-SA" sz="28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اﻟﻔﻠﻘﺔ</a:t>
            </a:r>
            <a:r>
              <a:rPr lang="ar-SA" sz="28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اﻟواﺣدة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 err="1">
                <a:ea typeface="Microsoft Sans Serif"/>
                <a:cs typeface="+mj-cs"/>
              </a:rPr>
              <a:t>Monocotyledonae</a:t>
            </a:r>
            <a:endParaRPr lang="en-US" sz="2800" dirty="0">
              <a:latin typeface="Microsoft Sans Serif"/>
              <a:ea typeface="Microsoft Sans Serif"/>
              <a:cs typeface="+mj-cs"/>
            </a:endParaRPr>
          </a:p>
          <a:p>
            <a:pPr marL="1203325" marR="687070" algn="just">
              <a:spcBef>
                <a:spcPts val="140"/>
              </a:spcBef>
            </a:pPr>
            <a:r>
              <a:rPr lang="en-US" sz="28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2800" dirty="0">
                <a:ea typeface="Microsoft Sans Serif"/>
                <a:cs typeface="+mj-cs"/>
              </a:rPr>
              <a:t>2</a:t>
            </a:r>
            <a:r>
              <a:rPr lang="en-US" sz="2800" spc="1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ذات</a:t>
            </a:r>
            <a:r>
              <a:rPr lang="ar-SA" sz="28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اﻟﻔﻠﻘﺗﯾن</a:t>
            </a:r>
            <a:r>
              <a:rPr lang="ar-SA" sz="28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 err="1">
                <a:ea typeface="Microsoft Sans Serif"/>
                <a:cs typeface="+mj-cs"/>
              </a:rPr>
              <a:t>Dicotyledonae</a:t>
            </a:r>
            <a:r>
              <a:rPr lang="en-US" sz="2800" spc="-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اﺳﺗﻧﺎداً</a:t>
            </a:r>
            <a:r>
              <a:rPr lang="ar-SA" sz="2800" spc="-8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اﻟﻰ</a:t>
            </a:r>
            <a:r>
              <a:rPr lang="ar-SA" sz="2800" spc="-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ﻋدد</a:t>
            </a:r>
            <a:r>
              <a:rPr lang="ar-SA" sz="2800" spc="-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اﻟﻔﻠق</a:t>
            </a:r>
            <a:r>
              <a:rPr lang="en-US" sz="2800" dirty="0">
                <a:latin typeface="Microsoft Sans Serif"/>
                <a:ea typeface="Microsoft Sans Serif"/>
                <a:cs typeface="+mj-cs"/>
              </a:rPr>
              <a:t>.</a:t>
            </a:r>
            <a:endParaRPr lang="en-US" sz="2800" dirty="0">
              <a:effectLst/>
              <a:latin typeface="Microsoft Sans Serif"/>
              <a:ea typeface="Microsoft Sans Serif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09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1340768"/>
            <a:ext cx="7704856" cy="3254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6760" marR="889000" indent="154940" algn="just">
              <a:lnSpc>
                <a:spcPct val="150000"/>
              </a:lnSpc>
              <a:spcBef>
                <a:spcPts val="930"/>
              </a:spcBef>
            </a:pP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وھﻧﺎك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ﺣﺎﻻت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ﺷﺎذة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ﻛﻠﺗﺎ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اﻟﻣﺟﻣوﻋﺗﯾن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ﻓﻔﻲ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اﻟرﺗﺑﺔ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 err="1">
                <a:ea typeface="Microsoft Sans Serif"/>
                <a:cs typeface="+mj-cs"/>
              </a:rPr>
              <a:t>Proteales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ذوات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اﻟﻔﻠﻘﺗﯾن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اﻧواع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ﯾﺗراوح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ﻓﯾﮭﺎ</a:t>
            </a:r>
            <a:r>
              <a:rPr lang="ar-SA" sz="2800" spc="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ﻋدد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اﻟﻔﻠق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ﺑﯾن</a:t>
            </a:r>
            <a:r>
              <a:rPr lang="ar-SA" sz="2800" spc="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ea typeface="Microsoft Sans Serif"/>
                <a:cs typeface="+mj-cs"/>
              </a:rPr>
              <a:t>8</a:t>
            </a:r>
            <a:r>
              <a:rPr lang="en-US" sz="28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2800" dirty="0">
                <a:ea typeface="Microsoft Sans Serif"/>
                <a:cs typeface="+mj-cs"/>
              </a:rPr>
              <a:t>3</a:t>
            </a:r>
            <a:r>
              <a:rPr lang="en-US" sz="2800" spc="-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ﺑﯾﻧﻣﺎ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ﺗﻛون</a:t>
            </a:r>
            <a:r>
              <a:rPr lang="ar-SA" sz="2800" spc="-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ﻋدﯾﻣﺔ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اﻟﻔﻠق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اﻧواع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اﻟﻌﺎﺋﻠﺔ</a:t>
            </a:r>
            <a:r>
              <a:rPr lang="ar-SA" sz="2800" spc="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 err="1">
                <a:ea typeface="Microsoft Sans Serif"/>
                <a:cs typeface="+mj-cs"/>
              </a:rPr>
              <a:t>Balanophoraceae</a:t>
            </a:r>
            <a:r>
              <a:rPr lang="en-US" sz="2800" spc="-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،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ﻛذﻟك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ھﻲ</a:t>
            </a:r>
            <a:r>
              <a:rPr lang="ar-SA" sz="28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ﻣﻌدوﻣﺔ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endParaRPr lang="en-US" sz="2800" dirty="0">
              <a:latin typeface="Microsoft Sans Serif"/>
              <a:ea typeface="Microsoft Sans Serif"/>
              <a:cs typeface="+mj-cs"/>
            </a:endParaRPr>
          </a:p>
          <a:p>
            <a:pPr algn="just">
              <a:lnSpc>
                <a:spcPct val="150000"/>
              </a:lnSpc>
            </a:pPr>
            <a:r>
              <a:rPr lang="ar-SA" sz="2800" dirty="0" err="1">
                <a:ea typeface="Microsoft Sans Serif"/>
                <a:cs typeface="+mj-cs"/>
              </a:rPr>
              <a:t>ﺑﻌض</a:t>
            </a:r>
            <a:r>
              <a:rPr lang="ar-SA" sz="2800" spc="-5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اﻧواع</a:t>
            </a:r>
            <a:r>
              <a:rPr lang="ar-SA" sz="2800" spc="-50" dirty="0">
                <a:ea typeface="Microsoft Sans Serif"/>
                <a:cs typeface="+mj-cs"/>
              </a:rPr>
              <a:t> </a:t>
            </a:r>
            <a:r>
              <a:rPr lang="ar-SA" sz="2800" dirty="0">
                <a:ea typeface="Microsoft Sans Serif"/>
                <a:cs typeface="+mj-cs"/>
              </a:rPr>
              <a:t>ذوات</a:t>
            </a:r>
            <a:r>
              <a:rPr lang="ar-SA" sz="2800" spc="-5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اﻟﻔﻠﻘﺔ</a:t>
            </a:r>
            <a:r>
              <a:rPr lang="ar-SA" sz="2800" spc="-5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اﻟواﺣدة</a:t>
            </a:r>
            <a:r>
              <a:rPr lang="ar-SA" sz="2800" spc="-45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ﻛﻣﺎ</a:t>
            </a:r>
            <a:r>
              <a:rPr lang="ar-SA" sz="2800" spc="-5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ﻓﻲ</a:t>
            </a:r>
            <a:r>
              <a:rPr lang="ar-SA" sz="2800" spc="-5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اﻻورﻛﯾدات</a:t>
            </a:r>
            <a:r>
              <a:rPr lang="ar-SA" sz="2800" spc="10" dirty="0">
                <a:ea typeface="Microsoft Sans Serif"/>
                <a:cs typeface="+mj-cs"/>
              </a:rPr>
              <a:t> </a:t>
            </a:r>
            <a:r>
              <a:rPr lang="en-US" sz="2800" dirty="0">
                <a:ea typeface="Microsoft Sans Serif"/>
                <a:cs typeface="+mj-cs"/>
              </a:rPr>
              <a:t>Orchids</a:t>
            </a:r>
            <a:endParaRPr lang="ar-IQ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93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692696"/>
            <a:ext cx="8208912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79725" algn="just">
              <a:spcBef>
                <a:spcPts val="925"/>
              </a:spcBef>
            </a:pP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ھﻧﺎﻟك</a:t>
            </a:r>
            <a:r>
              <a:rPr lang="ar-SA" sz="32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ﺗﺷﺎﺑﮫ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ﺑﻌض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اﻟﺧﺻﺎﺋص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ﺑﯾن</a:t>
            </a:r>
            <a:r>
              <a:rPr lang="ar-SA" sz="32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ﻋﺎرﯾﺎت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32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وﻣﻐطﺎﺗﮭﺎ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وھﻲ</a:t>
            </a:r>
            <a:r>
              <a:rPr lang="ar-SA" sz="32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3200" dirty="0">
                <a:latin typeface="Microsoft Sans Serif"/>
                <a:ea typeface="Microsoft Sans Serif"/>
                <a:cs typeface="+mj-cs"/>
              </a:rPr>
              <a:t>:</a:t>
            </a:r>
          </a:p>
          <a:p>
            <a:pPr algn="just">
              <a:spcBef>
                <a:spcPts val="5"/>
              </a:spcBef>
              <a:spcAft>
                <a:spcPts val="0"/>
              </a:spcAft>
            </a:pPr>
            <a:r>
              <a:rPr lang="en-US" sz="3200" dirty="0">
                <a:latin typeface="Microsoft Sans Serif"/>
                <a:ea typeface="Microsoft Sans Serif"/>
                <a:cs typeface="+mj-cs"/>
              </a:rPr>
              <a:t> </a:t>
            </a:r>
          </a:p>
          <a:p>
            <a:pPr marL="974725" marR="687070" algn="just">
              <a:spcBef>
                <a:spcPts val="440"/>
              </a:spcBef>
            </a:pPr>
            <a:r>
              <a:rPr lang="en-US" sz="32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3200" dirty="0">
                <a:ea typeface="Microsoft Sans Serif"/>
                <a:cs typeface="+mj-cs"/>
              </a:rPr>
              <a:t>1</a:t>
            </a:r>
            <a:r>
              <a:rPr lang="en-US" sz="3200" spc="19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ﻟﻛل</a:t>
            </a:r>
            <a:r>
              <a:rPr lang="ar-SA" sz="32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ﻣﻧﮭﻣﺎ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>
                <a:latin typeface="Microsoft Sans Serif"/>
                <a:ea typeface="Microsoft Sans Serif"/>
                <a:cs typeface="+mj-cs"/>
              </a:rPr>
              <a:t>طور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ﻣﺷﯾﺟﻲ</a:t>
            </a:r>
            <a:r>
              <a:rPr lang="ar-SA" sz="3200" spc="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3200" dirty="0" smtClean="0">
                <a:ea typeface="Microsoft Sans Serif"/>
                <a:cs typeface="+mj-cs"/>
              </a:rPr>
              <a:t>Gametophyte</a:t>
            </a:r>
            <a:r>
              <a:rPr lang="en-US" sz="3200" spc="-1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ﻣﺧﺗزل</a:t>
            </a:r>
            <a:r>
              <a:rPr lang="ar-SA" sz="3200" spc="-2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وﻣﻌﺗﻣد</a:t>
            </a:r>
            <a:r>
              <a:rPr lang="ar-SA" sz="32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ﻋﻠﻰ</a:t>
            </a:r>
            <a:r>
              <a:rPr lang="ar-SA" sz="32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اﻟطور</a:t>
            </a:r>
            <a:r>
              <a:rPr lang="ar-SA" sz="3200" spc="-2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اﻟﺳﺑوري</a:t>
            </a:r>
            <a:r>
              <a:rPr lang="ar-SA" sz="3200" spc="1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3200" dirty="0">
                <a:ea typeface="Microsoft Sans Serif"/>
                <a:cs typeface="+mj-cs"/>
              </a:rPr>
              <a:t>Sporophyte</a:t>
            </a:r>
            <a:endParaRPr lang="en-US" sz="3200" dirty="0">
              <a:latin typeface="Microsoft Sans Serif"/>
              <a:ea typeface="Microsoft Sans Serif"/>
              <a:cs typeface="+mj-cs"/>
            </a:endParaRPr>
          </a:p>
          <a:p>
            <a:pPr marL="974725" marR="687070" algn="just">
              <a:spcBef>
                <a:spcPts val="140"/>
              </a:spcBef>
            </a:pPr>
            <a:r>
              <a:rPr lang="en-US" sz="32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3200" dirty="0">
                <a:ea typeface="Microsoft Sans Serif"/>
                <a:cs typeface="+mj-cs"/>
              </a:rPr>
              <a:t>2</a:t>
            </a:r>
            <a:r>
              <a:rPr lang="en-US" sz="3200" spc="1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ﺗﻛون</a:t>
            </a:r>
            <a:r>
              <a:rPr lang="ar-SA" sz="3200" spc="-4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ﻛﻼھﻣﺎ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spc="-5" dirty="0" err="1">
                <a:latin typeface="Microsoft Sans Serif"/>
                <a:ea typeface="Microsoft Sans Serif"/>
                <a:cs typeface="+mj-cs"/>
              </a:rPr>
              <a:t>ﻧوﻋﯾن</a:t>
            </a:r>
            <a:r>
              <a:rPr lang="ar-SA" sz="32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spc="-5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32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spc="-5" dirty="0" err="1">
                <a:latin typeface="Microsoft Sans Serif"/>
                <a:ea typeface="Microsoft Sans Serif"/>
                <a:cs typeface="+mj-cs"/>
              </a:rPr>
              <a:t>اﻟﺳﺑورات</a:t>
            </a:r>
            <a:r>
              <a:rPr lang="ar-SA" sz="3200" spc="-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3200" spc="-5" dirty="0" err="1">
                <a:ea typeface="Microsoft Sans Serif"/>
                <a:cs typeface="+mj-cs"/>
              </a:rPr>
              <a:t>Heterospory</a:t>
            </a:r>
            <a:endParaRPr lang="en-US" sz="3200" dirty="0">
              <a:latin typeface="Microsoft Sans Serif"/>
              <a:ea typeface="Microsoft Sans Serif"/>
              <a:cs typeface="+mj-cs"/>
            </a:endParaRPr>
          </a:p>
          <a:p>
            <a:pPr marL="974725" marR="687070" algn="just">
              <a:spcBef>
                <a:spcPts val="115"/>
              </a:spcBef>
            </a:pPr>
            <a:r>
              <a:rPr lang="en-US" sz="3200" dirty="0">
                <a:latin typeface="Microsoft Sans Serif"/>
                <a:ea typeface="Microsoft Sans Serif"/>
                <a:cs typeface="+mj-cs"/>
              </a:rPr>
              <a:t>-</a:t>
            </a:r>
            <a:r>
              <a:rPr lang="en-US" sz="3200" dirty="0">
                <a:ea typeface="Microsoft Sans Serif"/>
                <a:cs typeface="+mj-cs"/>
              </a:rPr>
              <a:t>3</a:t>
            </a:r>
            <a:r>
              <a:rPr lang="en-US" sz="3200" spc="3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 smtClean="0">
                <a:latin typeface="Microsoft Sans Serif"/>
                <a:ea typeface="Microsoft Sans Serif"/>
                <a:cs typeface="+mj-cs"/>
              </a:rPr>
              <a:t>ﺗﻛون</a:t>
            </a:r>
            <a:r>
              <a:rPr lang="ar-SA" sz="3200" spc="8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ﻛﻼھﻣﺎ</a:t>
            </a:r>
            <a:r>
              <a:rPr lang="ar-SA" sz="3200" spc="8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اﻧﺎﺑﯾب</a:t>
            </a:r>
            <a:r>
              <a:rPr lang="ar-SA" sz="3200" spc="8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ﻟﻘﺎح</a:t>
            </a:r>
            <a:r>
              <a:rPr lang="ar-SA" sz="3200" spc="8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وﺑذور</a:t>
            </a:r>
            <a:r>
              <a:rPr lang="ar-SA" sz="3200" spc="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وﺟذور</a:t>
            </a:r>
            <a:r>
              <a:rPr lang="ar-SA" sz="3200" spc="7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ﺣﻘﯾﻘﯾﺔ</a:t>
            </a:r>
            <a:r>
              <a:rPr lang="ar-SA" sz="3200" spc="8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 err="1">
                <a:latin typeface="Microsoft Sans Serif"/>
                <a:ea typeface="Microsoft Sans Serif"/>
                <a:cs typeface="+mj-cs"/>
              </a:rPr>
              <a:t>وﺳﯾﻘﺎن</a:t>
            </a:r>
            <a:r>
              <a:rPr lang="ar-SA" sz="3200" spc="7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>
                <a:latin typeface="Microsoft Sans Serif"/>
                <a:ea typeface="Microsoft Sans Serif"/>
                <a:cs typeface="+mj-cs"/>
              </a:rPr>
              <a:t>و</a:t>
            </a:r>
            <a:r>
              <a:rPr lang="ar-SA" sz="3200" spc="6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3200" dirty="0">
                <a:latin typeface="Microsoft Sans Serif"/>
                <a:ea typeface="Microsoft Sans Serif"/>
                <a:cs typeface="+mj-cs"/>
              </a:rPr>
              <a:t>اوراق</a:t>
            </a:r>
            <a:r>
              <a:rPr lang="en-US" sz="3200" dirty="0">
                <a:latin typeface="Microsoft Sans Serif"/>
                <a:ea typeface="Microsoft Sans Serif"/>
                <a:cs typeface="+mj-cs"/>
              </a:rPr>
              <a:t>.</a:t>
            </a:r>
            <a:endParaRPr lang="en-US" sz="3200" dirty="0">
              <a:effectLst/>
              <a:latin typeface="Microsoft Sans Serif"/>
              <a:ea typeface="Microsoft Sans Serif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872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19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7584" y="764704"/>
            <a:ext cx="7056784" cy="55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83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20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577" y="332657"/>
            <a:ext cx="7488832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7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2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569" y="188641"/>
            <a:ext cx="8280920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2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404664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3200" dirty="0" err="1" smtClean="0">
                <a:solidFill>
                  <a:schemeClr val="tx1"/>
                </a:solidFill>
              </a:rPr>
              <a:t>ﺗﻘﺳم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اﻟﻧﺑﺎﺗﺎت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اﻟﺑذرﯾﺔ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اﻟﻰ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ﻣﺟﻣوﻋﺗﯾن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ﻛﺑﯾرﺗﯾن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ھﻣﺎ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sz="3200" b="1" dirty="0" smtClean="0">
                <a:solidFill>
                  <a:schemeClr val="tx1"/>
                </a:solidFill>
              </a:rPr>
              <a:t>-1 </a:t>
            </a:r>
            <a:r>
              <a:rPr lang="ar-SA" sz="3200" b="1" dirty="0" err="1" smtClean="0">
                <a:solidFill>
                  <a:srgbClr val="FF0000"/>
                </a:solidFill>
              </a:rPr>
              <a:t>ﺻف</a:t>
            </a:r>
            <a:r>
              <a:rPr lang="ar-SA" sz="3200" b="1" dirty="0" smtClean="0">
                <a:solidFill>
                  <a:srgbClr val="FF0000"/>
                </a:solidFill>
              </a:rPr>
              <a:t> </a:t>
            </a:r>
            <a:r>
              <a:rPr lang="ar-SA" sz="3200" b="1" dirty="0" err="1" smtClean="0">
                <a:solidFill>
                  <a:srgbClr val="FF0000"/>
                </a:solidFill>
              </a:rPr>
              <a:t>ﻋﺎرﯾﺎت</a:t>
            </a:r>
            <a:r>
              <a:rPr lang="ar-SA" sz="3200" b="1" dirty="0" smtClean="0">
                <a:solidFill>
                  <a:srgbClr val="FF0000"/>
                </a:solidFill>
              </a:rPr>
              <a:t> </a:t>
            </a:r>
            <a:r>
              <a:rPr lang="ar-SA" sz="3200" b="1" dirty="0" err="1" smtClean="0">
                <a:solidFill>
                  <a:srgbClr val="FF0000"/>
                </a:solidFill>
              </a:rPr>
              <a:t>اﻟﺑذور</a:t>
            </a:r>
            <a:r>
              <a:rPr lang="en-US" sz="3200" b="1" dirty="0" smtClean="0">
                <a:solidFill>
                  <a:srgbClr val="FF0000"/>
                </a:solidFill>
              </a:rPr>
              <a:t> :</a:t>
            </a:r>
            <a:r>
              <a:rPr lang="ar-SA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Gemnospermae</a:t>
            </a:r>
            <a:r>
              <a:rPr lang="en-US" sz="3200" b="1" dirty="0" smtClean="0">
                <a:solidFill>
                  <a:srgbClr val="FF0000"/>
                </a:solidFill>
              </a:rPr>
              <a:t> Class</a:t>
            </a:r>
          </a:p>
          <a:p>
            <a:pPr marL="514350" indent="-514350" algn="just">
              <a:buAutoNum type="arabic1Minus"/>
            </a:pPr>
            <a:r>
              <a:rPr lang="ar-SA" sz="3200" dirty="0" err="1" smtClean="0">
                <a:solidFill>
                  <a:schemeClr val="tx1"/>
                </a:solidFill>
              </a:rPr>
              <a:t>ﺗﺿم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ھذه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اﻟﻣﺟﻣوﻋﺔ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ﺣﺎﻟﯾﺎ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ﺣواﻟﻲ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700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ﻧوع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ﺣﻲ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ﺑﻌد</a:t>
            </a:r>
            <a:r>
              <a:rPr lang="ar-SA" sz="3200" dirty="0" smtClean="0">
                <a:solidFill>
                  <a:schemeClr val="tx1"/>
                </a:solidFill>
              </a:rPr>
              <a:t> ان </a:t>
            </a:r>
            <a:r>
              <a:rPr lang="ar-SA" sz="3200" dirty="0" err="1" smtClean="0">
                <a:solidFill>
                  <a:schemeClr val="tx1"/>
                </a:solidFill>
              </a:rPr>
              <a:t>اﻧﻘرض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ﻣﻧﮭﺎ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اﻟﻌدد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اﻟﻛﺑﯾر</a:t>
            </a:r>
            <a:r>
              <a:rPr lang="ar-SA" sz="3200" dirty="0" smtClean="0">
                <a:solidFill>
                  <a:schemeClr val="tx1"/>
                </a:solidFill>
              </a:rPr>
              <a:t> ، </a:t>
            </a:r>
            <a:r>
              <a:rPr lang="ar-SA" sz="3200" dirty="0" err="1" smtClean="0">
                <a:solidFill>
                  <a:schemeClr val="tx1"/>
                </a:solidFill>
              </a:rPr>
              <a:t>وھﻲ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ﻧﺑﺎﺗﺎت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ﻋرﯾﻘﺔ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ﻓﻲ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اﻟﻘدم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وﻟﮭﺎ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ﺗﺄرﯾﺦ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طوﯾل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ﯾﻌﺗﻘد</a:t>
            </a:r>
            <a:r>
              <a:rPr lang="ar-SA" sz="3200" dirty="0" smtClean="0">
                <a:solidFill>
                  <a:schemeClr val="tx1"/>
                </a:solidFill>
              </a:rPr>
              <a:t> ان اول </a:t>
            </a:r>
            <a:r>
              <a:rPr lang="ar-SA" sz="3200" dirty="0" err="1" smtClean="0">
                <a:solidFill>
                  <a:schemeClr val="tx1"/>
                </a:solidFill>
              </a:rPr>
              <a:t>ظﮭور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ﻟﮭﺎ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ﻛﺎن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ﻗﺑل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ﺣواﻟﻲ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200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ﻣﻠﯾون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ﺳﻧﺔ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وﻗد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ﻛﺎﻧت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ﻟﮭﺎ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اﻟﺳﯾﺎدة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ﻋﻠﻰ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ﺟﻣﯾﻊ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اﻟﻧﺑﺎﺗﺎت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اﻻرﺿﯾﺔ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ﺧﻼل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اﻟدھر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اﻟوﺳﯾط</a:t>
            </a:r>
            <a:r>
              <a:rPr lang="ar-SA" sz="3200" dirty="0" smtClean="0">
                <a:solidFill>
                  <a:schemeClr val="tx1"/>
                </a:solidFill>
              </a:rPr>
              <a:t> اي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ﻓﻲ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اﻟﻔﺗرة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ﻣﺎﺑﯾن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55-230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ﻣﻠﯾون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ﺳﻧﺔ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ﻣﺿت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1Minus"/>
            </a:pPr>
            <a:r>
              <a:rPr lang="ar-SA" sz="3200" dirty="0" err="1" smtClean="0">
                <a:solidFill>
                  <a:schemeClr val="tx1"/>
                </a:solidFill>
              </a:rPr>
              <a:t>ﯾﻌﺗﻘد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اﻧﮭﺎ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ﻧﺷﺄت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ﻣن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اﻟﺳرﺧﺳﯾﺎت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اﻟﺑذرﯾﺔ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ferns Seed </a:t>
            </a:r>
            <a:r>
              <a:rPr lang="ar-IQ" sz="3200" dirty="0" smtClean="0">
                <a:solidFill>
                  <a:schemeClr val="tx1"/>
                </a:solidFill>
              </a:rPr>
              <a:t>        </a:t>
            </a:r>
            <a:r>
              <a:rPr lang="ar-SA" sz="3200" dirty="0" smtClean="0">
                <a:solidFill>
                  <a:schemeClr val="tx1"/>
                </a:solidFill>
              </a:rPr>
              <a:t>اذ </a:t>
            </a:r>
            <a:r>
              <a:rPr lang="ar-SA" sz="3200" dirty="0" err="1" smtClean="0">
                <a:solidFill>
                  <a:schemeClr val="tx1"/>
                </a:solidFill>
              </a:rPr>
              <a:t>ﻛﺷﻔت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اﻟﻣﺗﺣﺟرات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اﻧﮭﺎ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اوطﺄ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ھذه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اﻟﻧﺑﺎﺗﺎت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رﻗﯾﺎً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r>
              <a:rPr lang="ar-SA" sz="3200" dirty="0" smtClean="0">
                <a:solidFill>
                  <a:schemeClr val="tx1"/>
                </a:solidFill>
              </a:rPr>
              <a:t>اي </a:t>
            </a:r>
            <a:r>
              <a:rPr lang="ar-SA" sz="3200" dirty="0" err="1" smtClean="0">
                <a:solidFill>
                  <a:schemeClr val="tx1"/>
                </a:solidFill>
              </a:rPr>
              <a:t>اﻻﻛﺛر</a:t>
            </a:r>
            <a:r>
              <a:rPr lang="ar-SA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err="1" smtClean="0">
                <a:solidFill>
                  <a:schemeClr val="tx1"/>
                </a:solidFill>
              </a:rPr>
              <a:t>ﺑداءة</a:t>
            </a:r>
            <a:r>
              <a:rPr lang="en-US" sz="3200" dirty="0" smtClean="0">
                <a:solidFill>
                  <a:schemeClr val="tx1"/>
                </a:solidFill>
              </a:rPr>
              <a:t>.(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36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23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620688"/>
            <a:ext cx="7704856" cy="5184576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-349792" y="620688"/>
            <a:ext cx="4957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69060" marR="1532890" algn="ctr">
              <a:spcBef>
                <a:spcPts val="455"/>
              </a:spcBef>
            </a:pPr>
            <a:r>
              <a:rPr lang="ar-SA" sz="3200" b="1" dirty="0" err="1">
                <a:latin typeface="Microsoft Sans Serif"/>
                <a:ea typeface="Microsoft Sans Serif"/>
              </a:rPr>
              <a:t>ﻣﺧﺎرﯾط</a:t>
            </a:r>
            <a:r>
              <a:rPr lang="ar-SA" sz="3200" b="1" spc="-45" dirty="0">
                <a:latin typeface="Microsoft Sans Serif"/>
                <a:ea typeface="Microsoft Sans Serif"/>
              </a:rPr>
              <a:t> </a:t>
            </a:r>
            <a:r>
              <a:rPr lang="ar-SA" sz="3200" b="1" dirty="0" err="1">
                <a:latin typeface="Microsoft Sans Serif"/>
                <a:ea typeface="Microsoft Sans Serif"/>
              </a:rPr>
              <a:t>ذﻛرﯾﺔ</a:t>
            </a:r>
            <a:endParaRPr lang="en-US" sz="3200" dirty="0">
              <a:effectLst/>
              <a:latin typeface="Microsoft Sans Serif"/>
              <a:ea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48958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22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592" y="1412776"/>
            <a:ext cx="7416823" cy="4392487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1187624" y="160862"/>
            <a:ext cx="20229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dirty="0" err="1" smtClean="0">
                <a:ea typeface="Microsoft Sans Serif"/>
                <a:cs typeface="Microsoft Sans Serif"/>
              </a:rPr>
              <a:t>ﻣﺧروط</a:t>
            </a:r>
            <a:r>
              <a:rPr lang="ar-SA" sz="3200" spc="-15" dirty="0" smtClean="0">
                <a:ea typeface="Microsoft Sans Serif"/>
                <a:cs typeface="Microsoft Sans Serif"/>
              </a:rPr>
              <a:t> </a:t>
            </a:r>
            <a:r>
              <a:rPr lang="ar-SA" sz="3200" dirty="0" err="1" smtClean="0">
                <a:ea typeface="Microsoft Sans Serif"/>
                <a:cs typeface="Microsoft Sans Serif"/>
              </a:rPr>
              <a:t>اﻧﺛوي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30627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1052736"/>
            <a:ext cx="84249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/>
              <a:t> </a:t>
            </a:r>
            <a:r>
              <a:rPr lang="ar-SA" sz="3200" dirty="0" err="1"/>
              <a:t>ﺳﻣﯾت</a:t>
            </a:r>
            <a:r>
              <a:rPr lang="ar-SA" sz="3200" dirty="0"/>
              <a:t> </a:t>
            </a:r>
            <a:r>
              <a:rPr lang="ar-SA" sz="3200" dirty="0" err="1"/>
              <a:t>ﺑﻌﺎرﯾﺎت</a:t>
            </a:r>
            <a:r>
              <a:rPr lang="ar-SA" sz="3200" dirty="0"/>
              <a:t> </a:t>
            </a:r>
            <a:r>
              <a:rPr lang="ar-SA" sz="3200" dirty="0" err="1"/>
              <a:t>اﻟﺑذور</a:t>
            </a:r>
            <a:r>
              <a:rPr lang="ar-SA" sz="3200" dirty="0"/>
              <a:t> </a:t>
            </a:r>
            <a:r>
              <a:rPr lang="ar-SA" sz="3200" dirty="0" err="1"/>
              <a:t>ﺑﺳﺑب</a:t>
            </a:r>
            <a:r>
              <a:rPr lang="ar-SA" sz="3200" dirty="0"/>
              <a:t> ان </a:t>
            </a:r>
            <a:r>
              <a:rPr lang="ar-SA" sz="3200" dirty="0" err="1"/>
              <a:t>اﻟﺑوﯾﺿﺎت</a:t>
            </a:r>
            <a:r>
              <a:rPr lang="ar-SA" sz="3200" dirty="0"/>
              <a:t> </a:t>
            </a:r>
            <a:r>
              <a:rPr lang="ar-SA" sz="3200" dirty="0" err="1"/>
              <a:t>ﻓﯾﮭﺎ</a:t>
            </a:r>
            <a:r>
              <a:rPr lang="ar-SA" sz="3200" dirty="0"/>
              <a:t> </a:t>
            </a:r>
            <a:r>
              <a:rPr lang="ar-SA" sz="3200" dirty="0" err="1"/>
              <a:t>واﻟﺑذور</a:t>
            </a:r>
            <a:r>
              <a:rPr lang="ar-SA" sz="3200" dirty="0"/>
              <a:t> </a:t>
            </a:r>
            <a:r>
              <a:rPr lang="ar-SA" sz="3200" dirty="0" err="1"/>
              <a:t>اﻟﻧﺎﺗﺟﺔ</a:t>
            </a:r>
            <a:r>
              <a:rPr lang="ar-SA" sz="3200" dirty="0"/>
              <a:t> ﻻ </a:t>
            </a:r>
            <a:r>
              <a:rPr lang="ar-SA" sz="3200" dirty="0" err="1"/>
              <a:t>ﺗﺣﻣل</a:t>
            </a:r>
            <a:r>
              <a:rPr lang="ar-SA" sz="3200" dirty="0"/>
              <a:t> </a:t>
            </a:r>
            <a:r>
              <a:rPr lang="ar-SA" sz="3200" dirty="0" err="1"/>
              <a:t>داﺧل</a:t>
            </a:r>
            <a:r>
              <a:rPr lang="ar-SA" sz="3200" dirty="0"/>
              <a:t> </a:t>
            </a:r>
            <a:r>
              <a:rPr lang="ar-SA" sz="3200" dirty="0" err="1"/>
              <a:t>ﺗرﻛﯾب</a:t>
            </a:r>
            <a:r>
              <a:rPr lang="ar-SA" sz="3200" dirty="0"/>
              <a:t> </a:t>
            </a:r>
            <a:r>
              <a:rPr lang="ar-SA" sz="3200" dirty="0" err="1" smtClean="0"/>
              <a:t>ﻣﻐﻠق</a:t>
            </a:r>
            <a:r>
              <a:rPr lang="en-US" sz="3200" dirty="0" smtClean="0"/>
              <a:t> )</a:t>
            </a:r>
            <a:r>
              <a:rPr lang="ar-SA" sz="3200" dirty="0" err="1" smtClean="0"/>
              <a:t>اﻟﻣﺑﯾض</a:t>
            </a:r>
            <a:r>
              <a:rPr lang="ar-SA" sz="3200" dirty="0" smtClean="0"/>
              <a:t> </a:t>
            </a:r>
            <a:r>
              <a:rPr lang="ar-SA" sz="3200" dirty="0"/>
              <a:t>او </a:t>
            </a:r>
            <a:r>
              <a:rPr lang="ar-SA" sz="3200" dirty="0" err="1"/>
              <a:t>اﻟﺛﻣرة</a:t>
            </a:r>
            <a:r>
              <a:rPr lang="en-US" sz="3200" dirty="0"/>
              <a:t>(</a:t>
            </a:r>
            <a:r>
              <a:rPr lang="ar-SA" sz="3200" dirty="0"/>
              <a:t> </a:t>
            </a:r>
            <a:r>
              <a:rPr lang="ar-SA" sz="3200" dirty="0" err="1"/>
              <a:t>ﻛﻣﺎ</a:t>
            </a:r>
            <a:r>
              <a:rPr lang="ar-SA" sz="3200" dirty="0"/>
              <a:t> </a:t>
            </a:r>
            <a:r>
              <a:rPr lang="ar-SA" sz="3200" dirty="0" err="1"/>
              <a:t>ﻓﻲ</a:t>
            </a:r>
            <a:r>
              <a:rPr lang="ar-SA" sz="3200" dirty="0"/>
              <a:t> </a:t>
            </a:r>
            <a:r>
              <a:rPr lang="ar-SA" sz="3200" dirty="0" err="1"/>
              <a:t>اﻟﻧﺑﺎﺗﺎت</a:t>
            </a:r>
            <a:r>
              <a:rPr lang="ar-SA" sz="3200" dirty="0"/>
              <a:t> </a:t>
            </a:r>
            <a:r>
              <a:rPr lang="ar-SA" sz="3200" dirty="0" err="1"/>
              <a:t>اﻟزھرﯾﺔ</a:t>
            </a:r>
            <a:r>
              <a:rPr lang="ar-SA" sz="3200" dirty="0"/>
              <a:t> </a:t>
            </a:r>
            <a:r>
              <a:rPr lang="ar-SA" sz="3200" dirty="0" err="1"/>
              <a:t>ﻟذﻟك</a:t>
            </a:r>
            <a:r>
              <a:rPr lang="ar-SA" sz="3200" dirty="0"/>
              <a:t> </a:t>
            </a:r>
            <a:r>
              <a:rPr lang="ar-SA" sz="3200" dirty="0" err="1"/>
              <a:t>ﻟم</a:t>
            </a:r>
            <a:r>
              <a:rPr lang="ar-SA" sz="3200" dirty="0"/>
              <a:t> </a:t>
            </a:r>
            <a:r>
              <a:rPr lang="ar-SA" sz="3200" dirty="0" err="1"/>
              <a:t>ﺗﺗوﻓر</a:t>
            </a:r>
            <a:r>
              <a:rPr lang="ar-SA" sz="3200" dirty="0"/>
              <a:t> </a:t>
            </a:r>
            <a:r>
              <a:rPr lang="ar-SA" sz="3200" dirty="0" err="1"/>
              <a:t>اﻟﺣﻣﺎﯾﺔ</a:t>
            </a:r>
            <a:r>
              <a:rPr lang="ar-SA" sz="3200" dirty="0"/>
              <a:t> </a:t>
            </a:r>
            <a:r>
              <a:rPr lang="ar-SA" sz="3200" dirty="0" err="1"/>
              <a:t>اﻟﻛﺎﻓﯾﺔ</a:t>
            </a:r>
            <a:r>
              <a:rPr lang="ar-SA" sz="3200" dirty="0"/>
              <a:t> </a:t>
            </a:r>
            <a:r>
              <a:rPr lang="ar-SA" sz="3200" dirty="0" err="1"/>
              <a:t>ﻟﻠﺑذور</a:t>
            </a:r>
            <a:r>
              <a:rPr lang="ar-SA" sz="3200" dirty="0"/>
              <a:t> </a:t>
            </a:r>
            <a:r>
              <a:rPr lang="ar-SA" sz="3200" dirty="0" err="1"/>
              <a:t>ﻓﻲ</a:t>
            </a:r>
            <a:r>
              <a:rPr lang="ar-SA" sz="3200" dirty="0"/>
              <a:t> اول </a:t>
            </a:r>
            <a:r>
              <a:rPr lang="ar-SA" sz="3200" dirty="0" err="1"/>
              <a:t>ﻧﺑﺎﺗﺎت</a:t>
            </a:r>
            <a:r>
              <a:rPr lang="ar-SA" sz="3200" dirty="0"/>
              <a:t> </a:t>
            </a:r>
            <a:r>
              <a:rPr lang="ar-SA" sz="3200" dirty="0" err="1"/>
              <a:t>ﺑذرﯾﺔ</a:t>
            </a:r>
            <a:r>
              <a:rPr lang="ar-SA" sz="3200" dirty="0"/>
              <a:t> </a:t>
            </a:r>
            <a:r>
              <a:rPr lang="ar-SA" sz="3200" dirty="0" err="1"/>
              <a:t>ظﮭرت</a:t>
            </a:r>
            <a:r>
              <a:rPr lang="ar-SA" sz="3200" dirty="0"/>
              <a:t> </a:t>
            </a:r>
            <a:r>
              <a:rPr lang="ar-SA" sz="3200" dirty="0" err="1"/>
              <a:t>اﻟﻰ</a:t>
            </a:r>
            <a:r>
              <a:rPr lang="ar-SA" sz="3200" dirty="0"/>
              <a:t> </a:t>
            </a:r>
            <a:r>
              <a:rPr lang="ar-SA" sz="3200" dirty="0" err="1"/>
              <a:t>اﻟوﺟود</a:t>
            </a:r>
            <a:r>
              <a:rPr lang="ar-SA" sz="3200" dirty="0"/>
              <a:t> ، اذ ان </a:t>
            </a:r>
            <a:r>
              <a:rPr lang="ar-SA" sz="3200" dirty="0" err="1"/>
              <a:t>اﻻزھﺎر</a:t>
            </a:r>
            <a:r>
              <a:rPr lang="ar-SA" sz="3200" dirty="0"/>
              <a:t> </a:t>
            </a:r>
            <a:r>
              <a:rPr lang="ar-SA" sz="3200" dirty="0" err="1"/>
              <a:t>ﻓﯾﮭﺎ</a:t>
            </a:r>
            <a:r>
              <a:rPr lang="ar-SA" sz="3200" dirty="0"/>
              <a:t> </a:t>
            </a:r>
            <a:r>
              <a:rPr lang="ar-SA" sz="3200" dirty="0" err="1"/>
              <a:t>ﻟم</a:t>
            </a:r>
            <a:r>
              <a:rPr lang="ar-SA" sz="3200" dirty="0"/>
              <a:t> </a:t>
            </a:r>
            <a:r>
              <a:rPr lang="ar-SA" sz="3200" dirty="0" err="1"/>
              <a:t>ﺗﻛن</a:t>
            </a:r>
            <a:r>
              <a:rPr lang="ar-SA" sz="3200" dirty="0"/>
              <a:t> </a:t>
            </a:r>
            <a:r>
              <a:rPr lang="ar-SA" sz="3200" dirty="0" err="1"/>
              <a:t>ﻗد</a:t>
            </a:r>
            <a:r>
              <a:rPr lang="ar-SA" sz="3200" dirty="0"/>
              <a:t> </a:t>
            </a:r>
            <a:r>
              <a:rPr lang="ar-SA" sz="3200" dirty="0" err="1"/>
              <a:t>ظﮭرت</a:t>
            </a:r>
            <a:r>
              <a:rPr lang="ar-SA" sz="3200" dirty="0"/>
              <a:t> </a:t>
            </a:r>
            <a:r>
              <a:rPr lang="ar-SA" sz="3200" dirty="0" err="1"/>
              <a:t>ﺑﻌد</a:t>
            </a:r>
            <a:r>
              <a:rPr lang="ar-SA" sz="3200" dirty="0"/>
              <a:t> ، </a:t>
            </a:r>
            <a:r>
              <a:rPr lang="ar-SA" sz="3200" dirty="0" err="1"/>
              <a:t>ﻟذﻟك</a:t>
            </a:r>
            <a:r>
              <a:rPr lang="ar-SA" sz="3200" dirty="0"/>
              <a:t> </a:t>
            </a:r>
            <a:r>
              <a:rPr lang="ar-SA" sz="3200" dirty="0" err="1"/>
              <a:t>ﻧﺷﺄت</a:t>
            </a:r>
            <a:r>
              <a:rPr lang="ar-SA" sz="3200" dirty="0"/>
              <a:t> </a:t>
            </a:r>
            <a:r>
              <a:rPr lang="ar-SA" sz="3200" dirty="0" err="1"/>
              <a:t>اﻟﺑذور</a:t>
            </a:r>
            <a:r>
              <a:rPr lang="ar-SA" sz="3200" dirty="0"/>
              <a:t> </a:t>
            </a:r>
            <a:r>
              <a:rPr lang="ar-SA" sz="3200" dirty="0" err="1"/>
              <a:t>ﻋﻠﻰ</a:t>
            </a:r>
            <a:r>
              <a:rPr lang="ar-SA" sz="3200" dirty="0"/>
              <a:t> </a:t>
            </a:r>
            <a:r>
              <a:rPr lang="ar-SA" sz="3200" dirty="0" err="1"/>
              <a:t>ﺳطوح</a:t>
            </a:r>
            <a:r>
              <a:rPr lang="ar-SA" sz="3200" dirty="0"/>
              <a:t> </a:t>
            </a:r>
            <a:r>
              <a:rPr lang="ar-SA" sz="3200" dirty="0" err="1"/>
              <a:t>ﺗراﻛﯾب</a:t>
            </a:r>
            <a:r>
              <a:rPr lang="ar-SA" sz="3200" dirty="0"/>
              <a:t> </a:t>
            </a:r>
            <a:r>
              <a:rPr lang="ar-SA" sz="3200" dirty="0" err="1"/>
              <a:t>ﺣرﺷﻔﯾﺔ</a:t>
            </a:r>
            <a:r>
              <a:rPr lang="ar-SA" sz="3200" dirty="0"/>
              <a:t> </a:t>
            </a:r>
            <a:r>
              <a:rPr lang="ar-SA" sz="3200" dirty="0" err="1"/>
              <a:t>ﻣﻧﺑﺳطﺔ</a:t>
            </a:r>
            <a:r>
              <a:rPr lang="ar-SA" sz="3200" dirty="0"/>
              <a:t> </a:t>
            </a:r>
            <a:r>
              <a:rPr lang="ar-SA" sz="3200" dirty="0" err="1"/>
              <a:t>ﺷﺑﯾﮭﺔ</a:t>
            </a:r>
            <a:r>
              <a:rPr lang="ar-SA" sz="3200" dirty="0"/>
              <a:t> </a:t>
            </a:r>
            <a:r>
              <a:rPr lang="ar-SA" sz="3200" dirty="0" err="1"/>
              <a:t>ﺑﺎﻻوراق</a:t>
            </a:r>
            <a:r>
              <a:rPr lang="ar-SA" sz="3200" dirty="0"/>
              <a:t> </a:t>
            </a:r>
            <a:r>
              <a:rPr lang="ar-SA" sz="3200" dirty="0" err="1"/>
              <a:t>ھﻲ</a:t>
            </a:r>
            <a:r>
              <a:rPr lang="ar-SA" sz="3200" dirty="0"/>
              <a:t> </a:t>
            </a:r>
            <a:r>
              <a:rPr lang="ar-SA" sz="3200" dirty="0" err="1"/>
              <a:t>اﻟﻛراﺑل</a:t>
            </a:r>
            <a:r>
              <a:rPr lang="ar-SA" sz="3200" dirty="0"/>
              <a:t> </a:t>
            </a:r>
            <a:r>
              <a:rPr lang="en-US" sz="3200" dirty="0"/>
              <a:t>Carpels </a:t>
            </a:r>
            <a:r>
              <a:rPr lang="ar-SA" sz="3200" dirty="0" err="1"/>
              <a:t>اﻟﺗﻲ</a:t>
            </a:r>
            <a:r>
              <a:rPr lang="ar-SA" sz="3200" dirty="0"/>
              <a:t> </a:t>
            </a:r>
            <a:r>
              <a:rPr lang="ar-SA" sz="3200" dirty="0" err="1"/>
              <a:t>ﺗﻧﺗظم</a:t>
            </a:r>
            <a:r>
              <a:rPr lang="ar-SA" sz="3200" dirty="0"/>
              <a:t> </a:t>
            </a:r>
            <a:r>
              <a:rPr lang="ar-SA" sz="3200" dirty="0" err="1"/>
              <a:t>ﻋﺎدة</a:t>
            </a:r>
            <a:r>
              <a:rPr lang="ar-SA" sz="3200" dirty="0"/>
              <a:t> </a:t>
            </a:r>
            <a:r>
              <a:rPr lang="ar-SA" sz="3200" dirty="0" err="1"/>
              <a:t>ﻋﻠﻰ</a:t>
            </a:r>
            <a:r>
              <a:rPr lang="ar-SA" sz="3200" dirty="0"/>
              <a:t> </a:t>
            </a:r>
            <a:r>
              <a:rPr lang="ar-SA" sz="3200" dirty="0" err="1" smtClean="0"/>
              <a:t>ﺷﻛل</a:t>
            </a:r>
            <a:r>
              <a:rPr lang="en-US" sz="3200" dirty="0" smtClean="0"/>
              <a:t> </a:t>
            </a:r>
            <a:r>
              <a:rPr lang="ar-SA" sz="3200" dirty="0" err="1" smtClean="0"/>
              <a:t>ﻣﺧروط</a:t>
            </a:r>
            <a:r>
              <a:rPr lang="ar-SA" sz="3200" dirty="0" smtClean="0"/>
              <a:t> </a:t>
            </a:r>
            <a:r>
              <a:rPr lang="ar-SA" sz="3200" dirty="0" err="1"/>
              <a:t>وﻣن</a:t>
            </a:r>
            <a:r>
              <a:rPr lang="ar-SA" sz="3200" dirty="0"/>
              <a:t> </a:t>
            </a:r>
            <a:r>
              <a:rPr lang="ar-SA" sz="3200" dirty="0" err="1"/>
              <a:t>ھﻧﺎ</a:t>
            </a:r>
            <a:r>
              <a:rPr lang="ar-SA" sz="3200" dirty="0"/>
              <a:t> </a:t>
            </a:r>
            <a:r>
              <a:rPr lang="ar-SA" sz="3200" dirty="0" err="1"/>
              <a:t>ﺟﺎﺋت</a:t>
            </a:r>
            <a:r>
              <a:rPr lang="ar-SA" sz="3200" dirty="0"/>
              <a:t> </a:t>
            </a:r>
            <a:r>
              <a:rPr lang="ar-SA" sz="3200" dirty="0" err="1"/>
              <a:t>اﻟﻛﻠﻣﺔ</a:t>
            </a:r>
            <a:r>
              <a:rPr lang="ar-SA" sz="3200" dirty="0"/>
              <a:t> </a:t>
            </a:r>
            <a:r>
              <a:rPr lang="ar-SA" sz="3200" dirty="0" err="1"/>
              <a:t>اﻻﻏرﯾﻘﯾﺔ</a:t>
            </a:r>
            <a:r>
              <a:rPr lang="ar-SA" sz="3200" dirty="0"/>
              <a:t> </a:t>
            </a:r>
            <a:r>
              <a:rPr lang="en-US" sz="3200" dirty="0"/>
              <a:t>Gymnosperms</a:t>
            </a:r>
            <a:r>
              <a:rPr lang="ar-SA" sz="3200" dirty="0"/>
              <a:t> </a:t>
            </a:r>
            <a:r>
              <a:rPr lang="ar-SA" sz="3200" dirty="0" err="1"/>
              <a:t>وﻣﻌﻧﺎھﺎ</a:t>
            </a:r>
            <a:r>
              <a:rPr lang="ar-SA" sz="3200" dirty="0"/>
              <a:t> </a:t>
            </a:r>
            <a:r>
              <a:rPr lang="ar-SA" sz="3200" dirty="0" err="1"/>
              <a:t>ﺑذور</a:t>
            </a:r>
            <a:r>
              <a:rPr lang="ar-SA" sz="3200" dirty="0"/>
              <a:t> </a:t>
            </a:r>
            <a:r>
              <a:rPr lang="ar-SA" sz="3200" dirty="0" err="1"/>
              <a:t>ﻋﺎرﯾﺔ</a:t>
            </a:r>
            <a:r>
              <a:rPr lang="en-US" sz="3200" dirty="0"/>
              <a:t>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606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27584" y="1412776"/>
            <a:ext cx="7632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/>
              <a:t>4</a:t>
            </a:r>
            <a:r>
              <a:rPr lang="ar-SA" sz="3200" dirty="0"/>
              <a:t> ان </a:t>
            </a:r>
            <a:r>
              <a:rPr lang="ar-SA" sz="3200" dirty="0" err="1"/>
              <a:t>ﺟﻣﯾﻊ</a:t>
            </a:r>
            <a:r>
              <a:rPr lang="ar-SA" sz="3200" dirty="0"/>
              <a:t> </a:t>
            </a:r>
            <a:r>
              <a:rPr lang="ar-SA" sz="3200" dirty="0" err="1"/>
              <a:t>ﻋﺎرﯾﺎت</a:t>
            </a:r>
            <a:r>
              <a:rPr lang="ar-SA" sz="3200" dirty="0"/>
              <a:t> </a:t>
            </a:r>
            <a:r>
              <a:rPr lang="ar-SA" sz="3200" dirty="0" err="1"/>
              <a:t>اﻟﺑذور</a:t>
            </a:r>
            <a:r>
              <a:rPr lang="ar-SA" sz="3200" dirty="0"/>
              <a:t> </a:t>
            </a:r>
            <a:r>
              <a:rPr lang="ar-SA" sz="3200" dirty="0" err="1"/>
              <a:t>ھﻲ</a:t>
            </a:r>
            <a:r>
              <a:rPr lang="ar-SA" sz="3200" dirty="0"/>
              <a:t> </a:t>
            </a:r>
            <a:r>
              <a:rPr lang="ar-SA" sz="3200" dirty="0" err="1"/>
              <a:t>ﻧﺑﺎﺗﺎت</a:t>
            </a:r>
            <a:r>
              <a:rPr lang="ar-SA" sz="3200" dirty="0"/>
              <a:t> </a:t>
            </a:r>
            <a:r>
              <a:rPr lang="ar-SA" sz="3200" dirty="0" err="1"/>
              <a:t>ﺧﺷﺑﯾﺔ</a:t>
            </a:r>
            <a:r>
              <a:rPr lang="ar-SA" sz="3200" dirty="0"/>
              <a:t> </a:t>
            </a:r>
            <a:r>
              <a:rPr lang="ar-SA" sz="3200" dirty="0" err="1"/>
              <a:t>وﻣﻌﺿﻣﮭﺎ</a:t>
            </a:r>
            <a:r>
              <a:rPr lang="ar-SA" sz="3200" dirty="0"/>
              <a:t> </a:t>
            </a:r>
            <a:r>
              <a:rPr lang="ar-SA" sz="3200" dirty="0" err="1"/>
              <a:t>اﺷﺟﺎر</a:t>
            </a:r>
            <a:r>
              <a:rPr lang="ar-SA" sz="3200" dirty="0"/>
              <a:t> </a:t>
            </a:r>
            <a:r>
              <a:rPr lang="ar-SA" sz="3200" dirty="0" err="1"/>
              <a:t>ﻋﻣﻼﻗﺔ</a:t>
            </a:r>
            <a:r>
              <a:rPr lang="ar-SA" sz="3200" dirty="0"/>
              <a:t> </a:t>
            </a:r>
            <a:r>
              <a:rPr lang="ar-SA" sz="3200" dirty="0" err="1"/>
              <a:t>ﻗد</a:t>
            </a:r>
            <a:r>
              <a:rPr lang="ar-SA" sz="3200" dirty="0"/>
              <a:t> </a:t>
            </a:r>
            <a:r>
              <a:rPr lang="ar-SA" sz="3200" dirty="0" err="1"/>
              <a:t>ﺗﻌﻣر</a:t>
            </a:r>
            <a:r>
              <a:rPr lang="ar-SA" sz="3200" dirty="0"/>
              <a:t> </a:t>
            </a:r>
            <a:r>
              <a:rPr lang="ar-SA" sz="3200" dirty="0" err="1"/>
              <a:t>ﻻﻛﺛر</a:t>
            </a:r>
            <a:r>
              <a:rPr lang="ar-SA" sz="3200" dirty="0"/>
              <a:t> </a:t>
            </a:r>
            <a:r>
              <a:rPr lang="ar-SA" sz="3200" dirty="0" err="1"/>
              <a:t>ﻣن</a:t>
            </a:r>
            <a:r>
              <a:rPr lang="ar-SA" sz="3200" dirty="0"/>
              <a:t> </a:t>
            </a:r>
            <a:r>
              <a:rPr lang="en-US" sz="3200" dirty="0"/>
              <a:t>3000 </a:t>
            </a:r>
            <a:r>
              <a:rPr lang="ar-SA" sz="3200" dirty="0" err="1"/>
              <a:t>ﺳﻧﺔ</a:t>
            </a:r>
            <a:r>
              <a:rPr lang="ar-SA" sz="3200" dirty="0"/>
              <a:t> </a:t>
            </a:r>
            <a:r>
              <a:rPr lang="ar-SA" sz="3200" dirty="0" err="1"/>
              <a:t>وﺑﻌﺿﮭﺎ</a:t>
            </a:r>
            <a:r>
              <a:rPr lang="ar-SA" sz="3200" dirty="0"/>
              <a:t> </a:t>
            </a:r>
            <a:r>
              <a:rPr lang="ar-IQ" sz="3200" dirty="0" smtClean="0"/>
              <a:t>    </a:t>
            </a:r>
            <a:r>
              <a:rPr lang="ar-SA" sz="3200" dirty="0" err="1" smtClean="0"/>
              <a:t>ﯾﻛون</a:t>
            </a:r>
            <a:r>
              <a:rPr lang="ar-SA" sz="3200" dirty="0" smtClean="0"/>
              <a:t> </a:t>
            </a:r>
            <a:r>
              <a:rPr lang="ar-SA" sz="3200" dirty="0" err="1"/>
              <a:t>ﻏﺎﺑﺎت</a:t>
            </a:r>
            <a:r>
              <a:rPr lang="ar-SA" sz="3200" dirty="0"/>
              <a:t> </a:t>
            </a:r>
            <a:r>
              <a:rPr lang="ar-SA" sz="3200" dirty="0" err="1"/>
              <a:t>ﺷﺎﺳﻌﺔ</a:t>
            </a:r>
            <a:r>
              <a:rPr lang="ar-SA" sz="3200" dirty="0"/>
              <a:t> </a:t>
            </a:r>
            <a:r>
              <a:rPr lang="ar-SA" sz="3200" dirty="0" err="1"/>
              <a:t>ﺗﻛﺎد</a:t>
            </a:r>
            <a:r>
              <a:rPr lang="ar-SA" sz="3200" dirty="0"/>
              <a:t> </a:t>
            </a:r>
            <a:r>
              <a:rPr lang="ar-SA" sz="3200" dirty="0" err="1"/>
              <a:t>ﺗﺧﻠوا</a:t>
            </a:r>
            <a:r>
              <a:rPr lang="ar-SA" sz="3200" dirty="0"/>
              <a:t> </a:t>
            </a:r>
            <a:r>
              <a:rPr lang="ar-SA" sz="3200" dirty="0" err="1"/>
              <a:t>ﻣن</a:t>
            </a:r>
            <a:r>
              <a:rPr lang="ar-SA" sz="3200" dirty="0"/>
              <a:t> </a:t>
            </a:r>
            <a:r>
              <a:rPr lang="ar-SA" sz="3200" dirty="0" err="1"/>
              <a:t>ﻏﯾرھﺎ</a:t>
            </a:r>
            <a:r>
              <a:rPr lang="ar-SA" sz="3200" dirty="0"/>
              <a:t> </a:t>
            </a:r>
            <a:r>
              <a:rPr lang="ar-SA" sz="3200" dirty="0" err="1"/>
              <a:t>ﻣن</a:t>
            </a:r>
            <a:r>
              <a:rPr lang="ar-SA" sz="3200" dirty="0"/>
              <a:t> </a:t>
            </a:r>
            <a:r>
              <a:rPr lang="ar-SA" sz="3200" dirty="0" err="1"/>
              <a:t>اﻟﻧﺑﺎﺗﺎت</a:t>
            </a:r>
            <a:r>
              <a:rPr lang="ar-SA" sz="3200" dirty="0"/>
              <a:t> ، </a:t>
            </a:r>
            <a:r>
              <a:rPr lang="ar-SA" sz="3200" dirty="0" err="1"/>
              <a:t>اﻣﺎ</a:t>
            </a:r>
            <a:r>
              <a:rPr lang="ar-SA" sz="3200" dirty="0"/>
              <a:t> </a:t>
            </a:r>
            <a:r>
              <a:rPr lang="ar-SA" sz="3200" dirty="0" err="1"/>
              <a:t>اﻟﺑﺎﻗﻲ</a:t>
            </a:r>
            <a:r>
              <a:rPr lang="ar-SA" sz="3200" dirty="0"/>
              <a:t> </a:t>
            </a:r>
            <a:r>
              <a:rPr lang="ar-SA" sz="3200" dirty="0" err="1"/>
              <a:t>ﻣﻧﮭﺎ</a:t>
            </a:r>
            <a:r>
              <a:rPr lang="ar-SA" sz="3200" dirty="0"/>
              <a:t> </a:t>
            </a:r>
            <a:r>
              <a:rPr lang="ar-SA" sz="3200" dirty="0" err="1"/>
              <a:t>ﻓﮭو</a:t>
            </a:r>
            <a:r>
              <a:rPr lang="ar-SA" sz="3200" dirty="0"/>
              <a:t> </a:t>
            </a:r>
            <a:r>
              <a:rPr lang="ar-SA" sz="3200" dirty="0" err="1" smtClean="0"/>
              <a:t>ﻋﻠﻰ</a:t>
            </a:r>
            <a:r>
              <a:rPr lang="ar-IQ" sz="3200" dirty="0" smtClean="0"/>
              <a:t> </a:t>
            </a:r>
            <a:r>
              <a:rPr lang="ar-SA" sz="3200" dirty="0" err="1" smtClean="0"/>
              <a:t>ﺷﻛل</a:t>
            </a:r>
            <a:r>
              <a:rPr lang="ar-SA" sz="3200" dirty="0" smtClean="0"/>
              <a:t> </a:t>
            </a:r>
            <a:r>
              <a:rPr lang="ar-SA" sz="3200" dirty="0" err="1"/>
              <a:t>ﺷﺟﯾرات</a:t>
            </a:r>
            <a:r>
              <a:rPr lang="ar-SA" sz="3200" dirty="0"/>
              <a:t> </a:t>
            </a:r>
            <a:r>
              <a:rPr lang="ar-SA" sz="3200" dirty="0" err="1"/>
              <a:t>ﺗﻧﺗﻌش</a:t>
            </a:r>
            <a:r>
              <a:rPr lang="ar-SA" sz="3200" dirty="0"/>
              <a:t> </a:t>
            </a:r>
            <a:r>
              <a:rPr lang="ar-SA" sz="3200" dirty="0" err="1"/>
              <a:t>ﻓﻲ</a:t>
            </a:r>
            <a:r>
              <a:rPr lang="ar-SA" sz="3200" dirty="0"/>
              <a:t> ظروف </a:t>
            </a:r>
            <a:r>
              <a:rPr lang="ar-SA" sz="3200" dirty="0" err="1"/>
              <a:t>اﻟﺟﻔﺎف</a:t>
            </a:r>
            <a:r>
              <a:rPr lang="ar-SA" sz="3200" dirty="0"/>
              <a:t> </a:t>
            </a:r>
            <a:r>
              <a:rPr lang="ar-SA" sz="3200" dirty="0" err="1"/>
              <a:t>اﻟﻘﺎﺳﯾﺔ</a:t>
            </a:r>
            <a:r>
              <a:rPr lang="ar-SA" sz="3200" dirty="0"/>
              <a:t> ، </a:t>
            </a:r>
            <a:r>
              <a:rPr lang="ar-SA" sz="3200" dirty="0" err="1"/>
              <a:t>وﻟم</a:t>
            </a:r>
            <a:r>
              <a:rPr lang="ar-SA" sz="3200" dirty="0"/>
              <a:t> </a:t>
            </a:r>
            <a:r>
              <a:rPr lang="ar-SA" sz="3200" dirty="0" err="1"/>
              <a:t>ﯾﻌرف</a:t>
            </a:r>
            <a:r>
              <a:rPr lang="ar-SA" sz="3200" dirty="0"/>
              <a:t> </a:t>
            </a:r>
            <a:r>
              <a:rPr lang="ar-SA" sz="3200" dirty="0" err="1"/>
              <a:t>ﻟﮭﺎ</a:t>
            </a:r>
            <a:r>
              <a:rPr lang="ar-SA" sz="3200" dirty="0"/>
              <a:t> اي </a:t>
            </a:r>
            <a:r>
              <a:rPr lang="ar-SA" sz="3200" dirty="0" err="1"/>
              <a:t>ﻧﺑﺎت</a:t>
            </a:r>
            <a:r>
              <a:rPr lang="ar-SA" sz="3200" dirty="0"/>
              <a:t> </a:t>
            </a:r>
            <a:r>
              <a:rPr lang="ar-SA" sz="3200" dirty="0" err="1"/>
              <a:t>ﻋﺷﺑﻲ</a:t>
            </a:r>
            <a:r>
              <a:rPr lang="ar-SA" sz="3200" dirty="0"/>
              <a:t> ﻻ </a:t>
            </a:r>
            <a:r>
              <a:rPr lang="ar-SA" sz="3200" dirty="0" err="1"/>
              <a:t>ﻓﻲ</a:t>
            </a:r>
            <a:r>
              <a:rPr lang="ar-SA" sz="3200" dirty="0"/>
              <a:t> </a:t>
            </a:r>
            <a:r>
              <a:rPr lang="ar-SA" sz="3200" dirty="0" err="1" smtClean="0"/>
              <a:t>ﻣﺗﺣﺟراﺗﮭﺎ</a:t>
            </a:r>
            <a:r>
              <a:rPr lang="ar-IQ" sz="3200" dirty="0" smtClean="0"/>
              <a:t>  </a:t>
            </a:r>
            <a:r>
              <a:rPr lang="ar-SA" sz="3200" dirty="0" err="1" smtClean="0"/>
              <a:t>وﻻ</a:t>
            </a:r>
            <a:r>
              <a:rPr lang="ar-SA" sz="3200" dirty="0" smtClean="0"/>
              <a:t> </a:t>
            </a:r>
            <a:r>
              <a:rPr lang="ar-SA" sz="3200" dirty="0" err="1"/>
              <a:t>ﻓﻲ</a:t>
            </a:r>
            <a:r>
              <a:rPr lang="ar-SA" sz="3200" dirty="0"/>
              <a:t> </a:t>
            </a:r>
            <a:r>
              <a:rPr lang="ar-SA" sz="3200" dirty="0" err="1"/>
              <a:t>اﻧواﻋﮭﺎ</a:t>
            </a:r>
            <a:r>
              <a:rPr lang="ar-SA" sz="3200" dirty="0"/>
              <a:t> </a:t>
            </a:r>
            <a:r>
              <a:rPr lang="ar-SA" sz="3200" dirty="0" err="1"/>
              <a:t>اﻟﻣﻌﺎﺻرة</a:t>
            </a:r>
            <a:r>
              <a:rPr lang="ar-SA" sz="3200" dirty="0"/>
              <a:t> </a:t>
            </a:r>
            <a:r>
              <a:rPr lang="en-US" sz="3200" dirty="0" smtClean="0"/>
              <a:t>.</a:t>
            </a:r>
            <a:endParaRPr lang="ar-IQ" sz="3200" dirty="0" smtClean="0"/>
          </a:p>
          <a:p>
            <a:pPr algn="just"/>
            <a:endParaRPr lang="ar-IQ" sz="3200" dirty="0"/>
          </a:p>
          <a:p>
            <a:pPr algn="just"/>
            <a:r>
              <a:rPr lang="ar-IQ" sz="3200" dirty="0" smtClean="0">
                <a:solidFill>
                  <a:srgbClr val="FF0000"/>
                </a:solidFill>
              </a:rPr>
              <a:t>مميزاتها :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43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45312"/>
              </p:ext>
            </p:extLst>
          </p:nvPr>
        </p:nvGraphicFramePr>
        <p:xfrm>
          <a:off x="467544" y="257513"/>
          <a:ext cx="7992888" cy="63398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72808"/>
                <a:gridCol w="720080"/>
              </a:tblGrid>
              <a:tr h="42668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اﻋﺿﺎء</a:t>
                      </a:r>
                      <a:r>
                        <a:rPr lang="ar-SA" sz="32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اﻟﺗﻛﺎﺛر</a:t>
                      </a:r>
                      <a:r>
                        <a:rPr lang="ar-SA" sz="32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ﻓﯾﮭﺎ</a:t>
                      </a:r>
                      <a:r>
                        <a:rPr lang="ar-SA" sz="32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ﻣرﺗﺑﺔ</a:t>
                      </a:r>
                      <a:r>
                        <a:rPr lang="ar-SA" sz="32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ﻋﺎدة</a:t>
                      </a:r>
                      <a:r>
                        <a:rPr lang="ar-SA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ﺑﺷﻛل</a:t>
                      </a:r>
                      <a:r>
                        <a:rPr lang="ar-SA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ﺣﻠزوﻧﻲ</a:t>
                      </a:r>
                      <a:r>
                        <a:rPr lang="ar-SA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ﯾﻌرف</a:t>
                      </a:r>
                      <a:r>
                        <a:rPr lang="ar-SA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ﺑﺎﻟﻣﺧروط</a:t>
                      </a:r>
                      <a:r>
                        <a:rPr lang="ar-SA" sz="3200" spc="25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320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Strobilus</a:t>
                      </a:r>
                      <a:r>
                        <a:rPr lang="en-US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)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ﺟﻣﻌﮭﺎ</a:t>
                      </a:r>
                      <a:r>
                        <a:rPr lang="ar-SA" sz="3200" spc="25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320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Strobili</a:t>
                      </a:r>
                      <a:r>
                        <a:rPr lang="en-US" sz="32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(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1635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-</a:t>
                      </a:r>
                      <a:r>
                        <a:rPr lang="en-US" sz="3200">
                          <a:effectLst/>
                          <a:latin typeface="Calibri"/>
                          <a:ea typeface="Microsoft Sans Serif"/>
                          <a:cs typeface="Microsoft Sans Serif"/>
                        </a:rPr>
                        <a:t>1</a:t>
                      </a:r>
                      <a:endParaRPr lang="en-US" sz="32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وھذه</a:t>
                      </a:r>
                      <a:r>
                        <a:rPr lang="ar-SA" sz="3200" spc="-4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اﻟﻣﺧﺎر</a:t>
                      </a:r>
                      <a:r>
                        <a:rPr lang="ar-IQ" sz="3200" dirty="0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ي</a:t>
                      </a:r>
                      <a:r>
                        <a:rPr lang="ar-SA" sz="3200" dirty="0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ط</a:t>
                      </a:r>
                      <a:r>
                        <a:rPr lang="ar-SA" sz="3200" spc="-45" dirty="0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اﻣﺎ</a:t>
                      </a:r>
                      <a:r>
                        <a:rPr lang="ar-SA" sz="3200" spc="-4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ذﻛرﯾﺔ</a:t>
                      </a:r>
                      <a:r>
                        <a:rPr lang="ar-SA" sz="3200" spc="-4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ﺗﺣﻣل</a:t>
                      </a:r>
                      <a:r>
                        <a:rPr lang="ar-SA" sz="3200" spc="-4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ﺣﺑوب</a:t>
                      </a:r>
                      <a:r>
                        <a:rPr lang="ar-SA" sz="3200" spc="-4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اﻟﻠﻘﺎح</a:t>
                      </a:r>
                      <a:r>
                        <a:rPr lang="ar-SA" sz="3200" spc="-5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او</a:t>
                      </a:r>
                      <a:r>
                        <a:rPr lang="ar-SA" sz="3200" spc="-4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اﻟﺳﺑورات</a:t>
                      </a:r>
                      <a:r>
                        <a:rPr lang="ar-SA" sz="3200" spc="-4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اﻟﺻﻐﯾرة</a:t>
                      </a:r>
                      <a:r>
                        <a:rPr lang="ar-SA" sz="3200" spc="20" dirty="0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Microspores</a:t>
                      </a:r>
                      <a:r>
                        <a:rPr lang="en-US" sz="3200" spc="-4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او</a:t>
                      </a:r>
                      <a:r>
                        <a:rPr lang="ar-SA" sz="3200" spc="-4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اﻧﺛوﯾﺔ</a:t>
                      </a:r>
                      <a:endParaRPr lang="en-US" sz="32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32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ﺗﺣﻣل</a:t>
                      </a:r>
                      <a:r>
                        <a:rPr lang="ar-SA" sz="32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اﻟﺑوﯾﺿﺎت</a:t>
                      </a:r>
                      <a:r>
                        <a:rPr lang="ar-SA" sz="3200" spc="-5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او</a:t>
                      </a:r>
                      <a:r>
                        <a:rPr lang="ar-SA" sz="32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اﻟﺳﺑورات</a:t>
                      </a:r>
                      <a:r>
                        <a:rPr lang="ar-SA" sz="32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اﻟﻛﺑﯾرة</a:t>
                      </a:r>
                      <a:r>
                        <a:rPr lang="ar-SA" sz="3200" spc="5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320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Megaspores</a:t>
                      </a:r>
                      <a:r>
                        <a:rPr lang="en-US" sz="32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.</a:t>
                      </a:r>
                      <a:r>
                        <a:rPr lang="en-US" sz="3200" spc="-5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ﺗﺣﻣل</a:t>
                      </a:r>
                      <a:r>
                        <a:rPr lang="ar-SA" sz="3200" spc="-5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ﺣﺑﺔ</a:t>
                      </a:r>
                      <a:r>
                        <a:rPr lang="ar-SA" sz="32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اﻟﻠﻘﺎح</a:t>
                      </a:r>
                      <a:r>
                        <a:rPr lang="ar-SA" sz="3200" spc="-5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ﺑﺎﻻﺿﺎﻓﺔ</a:t>
                      </a:r>
                      <a:r>
                        <a:rPr lang="ar-SA" sz="32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اﻟﻰ</a:t>
                      </a:r>
                      <a:r>
                        <a:rPr lang="ar-SA" sz="32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اﻟﺧﻠﯾﺔ</a:t>
                      </a:r>
                      <a:endParaRPr lang="en-US" sz="32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32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50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اﻟﺧﺿرﯾﺔ</a:t>
                      </a:r>
                      <a:r>
                        <a:rPr lang="ar-SA" sz="3200" spc="30" dirty="0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3200" dirty="0" smtClean="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Vegetative </a:t>
                      </a:r>
                      <a:r>
                        <a:rPr lang="en-US" sz="3200" dirty="0" smtClean="0">
                          <a:effectLst/>
                          <a:latin typeface="+mn-lt"/>
                          <a:ea typeface="Microsoft Sans Serif"/>
                          <a:cs typeface="Arial"/>
                        </a:rPr>
                        <a:t>cell</a:t>
                      </a:r>
                      <a:r>
                        <a:rPr lang="en-US" sz="3200" spc="-5" dirty="0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ﻧواﺗﺎن</a:t>
                      </a:r>
                      <a:r>
                        <a:rPr lang="ar-SA" sz="3200" spc="-3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ذﻛرﯾﺗﺎن</a:t>
                      </a:r>
                      <a:r>
                        <a:rPr lang="ar-SA" sz="3200" spc="-3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اﻻ</a:t>
                      </a:r>
                      <a:r>
                        <a:rPr lang="ar-SA" sz="3200" spc="-2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ان</a:t>
                      </a:r>
                      <a:r>
                        <a:rPr lang="ar-SA" sz="3200" spc="-3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واﺣدة</a:t>
                      </a:r>
                      <a:r>
                        <a:rPr lang="ar-SA" sz="3200" spc="-2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ﻣﻧﮭﺎ</a:t>
                      </a:r>
                      <a:r>
                        <a:rPr lang="ar-SA" sz="3200" spc="-3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ﻓﻘط</a:t>
                      </a:r>
                      <a:r>
                        <a:rPr lang="ar-SA" sz="3200" spc="-3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ﺗﻘوم</a:t>
                      </a:r>
                      <a:r>
                        <a:rPr lang="ar-SA" sz="3200" spc="-3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ﺑﻌﻣﻠﯾﺔ</a:t>
                      </a:r>
                      <a:r>
                        <a:rPr lang="ar-SA" sz="3200" spc="-4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اﻻﺧﺻﺎب</a:t>
                      </a:r>
                      <a:r>
                        <a:rPr lang="ar-SA" sz="3200" spc="-2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)</a:t>
                      </a:r>
                      <a:r>
                        <a:rPr lang="en-US" sz="3200" spc="-3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وﺑﮭذا</a:t>
                      </a:r>
                      <a:endParaRPr lang="en-US" sz="32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32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ﺗﺧﺗﻠف</a:t>
                      </a:r>
                      <a:r>
                        <a:rPr lang="ar-SA" sz="32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ﻋن</a:t>
                      </a:r>
                      <a:r>
                        <a:rPr lang="ar-SA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ﻣﻐطﺎة</a:t>
                      </a:r>
                      <a:r>
                        <a:rPr lang="ar-SA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اﻟﺑذور</a:t>
                      </a:r>
                      <a:r>
                        <a:rPr lang="ar-SA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اﻻﻛﺛر</a:t>
                      </a:r>
                      <a:r>
                        <a:rPr lang="ar-SA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ﺗطوراً</a:t>
                      </a:r>
                      <a:r>
                        <a:rPr lang="ar-SA" sz="32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اﻟﺗﻲ</a:t>
                      </a:r>
                      <a:r>
                        <a:rPr lang="ar-SA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ﯾﺣدث</a:t>
                      </a:r>
                      <a:r>
                        <a:rPr lang="ar-SA" sz="32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ﻓﯾﮭﺎ</a:t>
                      </a:r>
                      <a:r>
                        <a:rPr lang="ar-SA" sz="32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اﺧﺻﺎب</a:t>
                      </a:r>
                      <a:r>
                        <a:rPr lang="ar-SA" sz="32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ﻣزدوج</a:t>
                      </a:r>
                      <a:r>
                        <a:rPr lang="en-US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(</a:t>
                      </a:r>
                      <a:r>
                        <a:rPr lang="en-US" sz="32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،</a:t>
                      </a:r>
                      <a:r>
                        <a:rPr lang="ar-SA" sz="3200" spc="-1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ﯾﺣﺎط</a:t>
                      </a:r>
                      <a:r>
                        <a:rPr lang="ar-SA" sz="32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اﻟﺟﻧﯾن</a:t>
                      </a:r>
                      <a:r>
                        <a:rPr lang="ar-SA" sz="32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ﻓﻲ</a:t>
                      </a:r>
                      <a:r>
                        <a:rPr lang="ar-SA" sz="32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اﻏﻠب</a:t>
                      </a:r>
                      <a:endParaRPr lang="en-US" sz="32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32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1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اﻧواﻋﮭﺎ</a:t>
                      </a:r>
                      <a:r>
                        <a:rPr lang="ar-SA" sz="3200" spc="-6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ﺑﻧﺳﯾﺞ</a:t>
                      </a:r>
                      <a:r>
                        <a:rPr lang="ar-SA" sz="3200" spc="-6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ﻏزﯾر</a:t>
                      </a:r>
                      <a:r>
                        <a:rPr lang="ar-SA" sz="3200" spc="-5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ﯾﺳﻣﻰ</a:t>
                      </a:r>
                      <a:r>
                        <a:rPr lang="ar-SA" sz="3200" spc="-55" dirty="0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اﻟﺳوﯾداء</a:t>
                      </a:r>
                      <a:r>
                        <a:rPr lang="ar-SA" sz="3200" dirty="0" smtClean="0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Endosperm</a:t>
                      </a:r>
                      <a:r>
                        <a:rPr lang="en-US" sz="3200" spc="-5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وﯾﺧﺗﻠف</a:t>
                      </a:r>
                      <a:r>
                        <a:rPr lang="ar-SA" sz="3200" spc="-6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ﻋدد</a:t>
                      </a:r>
                      <a:r>
                        <a:rPr lang="ar-SA" sz="3200" spc="-5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اﻟﻔﻠق</a:t>
                      </a:r>
                      <a:r>
                        <a:rPr lang="ar-SA" sz="3200" spc="-6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ﻓﯾﮫ</a:t>
                      </a:r>
                      <a:endParaRPr lang="en-US" sz="32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32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51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ﻣن</a:t>
                      </a:r>
                      <a:r>
                        <a:rPr lang="ar-SA" sz="3200" spc="-6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واﺣدة</a:t>
                      </a:r>
                      <a:r>
                        <a:rPr lang="ar-SA" sz="3200" spc="-5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اﻟﻰ</a:t>
                      </a:r>
                      <a:r>
                        <a:rPr lang="ar-SA" sz="3200" spc="-5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ﺣﻠﻘﺔ</a:t>
                      </a:r>
                      <a:r>
                        <a:rPr lang="ar-SA" sz="3200" spc="-6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ﺗﺿم</a:t>
                      </a:r>
                      <a:r>
                        <a:rPr lang="ar-SA" sz="3200" spc="-6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ﺳﺑﻊ</a:t>
                      </a:r>
                      <a:r>
                        <a:rPr lang="ar-SA" sz="3200" spc="-6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ﻋﺷرة</a:t>
                      </a:r>
                      <a:r>
                        <a:rPr lang="ar-SA" sz="3200" spc="-6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32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ﻓﻠﻘﺔ</a:t>
                      </a:r>
                      <a:r>
                        <a:rPr lang="ar-SA" sz="3200" spc="-6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32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3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803941"/>
              </p:ext>
            </p:extLst>
          </p:nvPr>
        </p:nvGraphicFramePr>
        <p:xfrm>
          <a:off x="539552" y="188640"/>
          <a:ext cx="8280920" cy="59740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704856"/>
                <a:gridCol w="576064"/>
              </a:tblGrid>
              <a:tr h="445135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ﺗﺗﻛﺎﺛر</a:t>
                      </a:r>
                      <a:r>
                        <a:rPr lang="ar-SA" sz="2800" spc="-1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ﺑﺎﻟﺑذور</a:t>
                      </a:r>
                      <a:r>
                        <a:rPr lang="ar-SA" sz="2800" spc="-1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وﻧﺎدراً</a:t>
                      </a:r>
                      <a:r>
                        <a:rPr lang="ar-SA" sz="2800" spc="-1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ﻣﺎ</a:t>
                      </a:r>
                      <a:r>
                        <a:rPr lang="ar-SA" sz="2800" spc="-1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ﺗﺗﻛﺎﺛر</a:t>
                      </a:r>
                      <a:r>
                        <a:rPr lang="ar-SA" sz="2800" spc="-2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ﺧﺿرﯾﺎً</a:t>
                      </a:r>
                      <a:r>
                        <a:rPr lang="ar-SA" sz="2800" spc="-7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،</a:t>
                      </a:r>
                      <a:r>
                        <a:rPr lang="ar-SA" sz="2800" spc="-2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ﻓﻲ</a:t>
                      </a:r>
                      <a:r>
                        <a:rPr lang="ar-SA" sz="2800" spc="-2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ﺣﯾن</a:t>
                      </a:r>
                      <a:r>
                        <a:rPr lang="ar-SA" sz="2800" spc="-2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ان</a:t>
                      </a:r>
                      <a:r>
                        <a:rPr lang="ar-SA" sz="2800" spc="-2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ھذا</a:t>
                      </a:r>
                      <a:r>
                        <a:rPr lang="ar-SA" sz="2800" spc="-1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اﻟﻧﻣط</a:t>
                      </a:r>
                      <a:r>
                        <a:rPr lang="ar-SA" sz="2800" spc="-1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ﻣن</a:t>
                      </a:r>
                      <a:r>
                        <a:rPr lang="ar-SA" sz="2800" spc="-1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اﻟﺗﻛﺎﺛر</a:t>
                      </a:r>
                      <a:r>
                        <a:rPr lang="ar-SA" sz="2800" spc="-1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ﻣﺄﻟوف</a:t>
                      </a:r>
                      <a:r>
                        <a:rPr lang="ar-SA" sz="2800" spc="-2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ﻓﻲ</a:t>
                      </a:r>
                      <a:r>
                        <a:rPr lang="ar-SA" sz="2800" spc="-1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اﻟﻧﺑﺎﺗﺎت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اﻟزھرﯾﺔ</a:t>
                      </a:r>
                      <a:r>
                        <a:rPr lang="ar-SA" sz="2800" spc="-8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)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ﻣﻐطﺎة</a:t>
                      </a:r>
                      <a:r>
                        <a:rPr lang="ar-SA" sz="2800" spc="-7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اﻟﺑذور</a:t>
                      </a:r>
                      <a:r>
                        <a:rPr lang="en-US" sz="28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.(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9845" algn="just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-2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045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ﻓﻲ</a:t>
                      </a:r>
                      <a:r>
                        <a:rPr lang="ar-SA" sz="2800" spc="-2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ﺟﻣﯾﻊ</a:t>
                      </a:r>
                      <a:r>
                        <a:rPr lang="ar-SA" sz="2800" spc="-2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ﻋﺎرﯾﺎت</a:t>
                      </a:r>
                      <a:r>
                        <a:rPr lang="ar-SA" sz="2800" spc="-2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اﻟﺑذور</a:t>
                      </a:r>
                      <a:r>
                        <a:rPr lang="ar-SA" sz="2800" spc="-3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ﻋدا</a:t>
                      </a:r>
                      <a:r>
                        <a:rPr lang="ar-SA" sz="2800" spc="-25" dirty="0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ﻋﺎﺋﻠﺔ</a:t>
                      </a:r>
                      <a:r>
                        <a:rPr lang="ar-SA" sz="2800" spc="35" dirty="0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Calibri"/>
                          <a:ea typeface="Microsoft Sans Serif"/>
                          <a:cs typeface="Arial"/>
                        </a:rPr>
                        <a:t>Gnetaceae</a:t>
                      </a:r>
                      <a:r>
                        <a:rPr lang="en-US" sz="2800" spc="-2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ﺗﻛون</a:t>
                      </a:r>
                      <a:r>
                        <a:rPr lang="ar-SA" sz="2800" spc="-20" dirty="0" smtClean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اﻟﻘﺻﯾﺑﺎت</a:t>
                      </a:r>
                      <a:r>
                        <a:rPr lang="ar-SA" sz="2800" spc="30" dirty="0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Calibri"/>
                          <a:ea typeface="Microsoft Sans Serif"/>
                          <a:cs typeface="Arial"/>
                        </a:rPr>
                        <a:t>Tracheids</a:t>
                      </a:r>
                      <a:r>
                        <a:rPr lang="en-US" sz="2800" spc="-1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ھﻲ</a:t>
                      </a:r>
                      <a:r>
                        <a:rPr lang="ar-SA" sz="2800" spc="-2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اﻟﻌﻧﺎﺻر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9845" algn="just">
                        <a:lnSpc>
                          <a:spcPts val="169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-</a:t>
                      </a:r>
                      <a:r>
                        <a:rPr lang="en-US" sz="2800" dirty="0">
                          <a:effectLst/>
                          <a:latin typeface="Calibri"/>
                          <a:ea typeface="Microsoft Sans Serif"/>
                          <a:cs typeface="Microsoft Sans Serif"/>
                        </a:rPr>
                        <a:t>3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اﻟﻧﺎﻗﻠﺔ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اﻟوﺣﯾدة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ﻓﻲ</a:t>
                      </a:r>
                      <a:r>
                        <a:rPr lang="ar-SA" sz="2800" spc="-4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ﻧﺳﯾﺞ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اﻟﺧﺷب</a:t>
                      </a:r>
                      <a:r>
                        <a:rPr lang="ar-SA" sz="2800" spc="-5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اذ</a:t>
                      </a:r>
                      <a:r>
                        <a:rPr lang="ar-SA" sz="2800" spc="-5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ﻻ</a:t>
                      </a:r>
                      <a:r>
                        <a:rPr lang="ar-SA" sz="2800" spc="-5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ﺗوﺟد</a:t>
                      </a:r>
                      <a:r>
                        <a:rPr lang="ar-SA" sz="2800" spc="-5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ﻓﯾﮫ</a:t>
                      </a:r>
                      <a:r>
                        <a:rPr lang="ar-SA" sz="2800" spc="-6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اوﻋﯾﺔ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ﺧﺷﺑﯾﺔ</a:t>
                      </a:r>
                      <a:r>
                        <a:rPr lang="ar-SA" sz="2800" spc="-5" dirty="0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Vessels</a:t>
                      </a:r>
                      <a:r>
                        <a:rPr lang="en-US" sz="2800" spc="-3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ﻋدا</a:t>
                      </a:r>
                      <a:r>
                        <a:rPr lang="ar-SA" sz="2800" spc="-6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اﻧواع</a:t>
                      </a:r>
                      <a:r>
                        <a:rPr lang="ar-SA" sz="2800" spc="-5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ﻗﻠﯾﻠﺔ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ﻣﻧﮭﺎ</a:t>
                      </a:r>
                      <a:r>
                        <a:rPr lang="ar-SA" sz="2800" spc="-5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.</a:t>
                      </a:r>
                      <a:r>
                        <a:rPr lang="en-US" sz="2800" spc="-5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ﻛﻣﺎ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14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ان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اﻟﻠﺣﺎء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ﻓﯾﮭﺎ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ﻋدﯾم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اﻟﺧﻼﯾﺎ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اﻟﻣراﻓﻘﺔ</a:t>
                      </a:r>
                      <a:r>
                        <a:rPr lang="ar-SA" sz="2800" spc="25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280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cells</a:t>
                      </a:r>
                      <a:r>
                        <a:rPr lang="en-US" sz="2800" spc="-55">
                          <a:effectLst/>
                          <a:latin typeface="Calibri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280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Companion</a:t>
                      </a:r>
                      <a:r>
                        <a:rPr lang="en-US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وﻓﯾﮫ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ﺧﻼﯾﺎ</a:t>
                      </a:r>
                      <a:r>
                        <a:rPr lang="ar-SA" sz="2800" spc="-4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ﻣﻧﺧﻠﯾﺔ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ﻣﻔردة</a:t>
                      </a:r>
                      <a:r>
                        <a:rPr lang="ar-SA" sz="2800" spc="-4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ﺑدﻻ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ﻣن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اﻻوﻋﯾﺔ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اﻟﻣﻧﺧﻠﯾﺔ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اﻟﺗﻲ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ﺗﺗﻛون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ﻣن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ﺳﻠﺳﻠﺔ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ﻣن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اﻟﺧﻼﯾﺎ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،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اذ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ان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ھذه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ﺧﺻﺎﺋص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ﺗﺗﻣﯾز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ﺑﮭﺎ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ﻧﺑﺎﺗﺎت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ﻣﻐطﺎة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15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اﻟﺑذور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ﻋدا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اﻟﺑداﺋﯾﺔ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ﻣﻧﮭﺎ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ﺟذورھﺎ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وﺗدﯾﺔ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ﻗوﯾﺔ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وان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اﻟﺳﺎق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ﻓﯾﮭﺎ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ﺗﺣﺗوي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ﻋﻠﻰ</a:t>
                      </a:r>
                      <a:r>
                        <a:rPr lang="ar-SA" sz="28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ﻟب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اﻻ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ان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اﻟﺟذور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ﺧﺎﻟﯾﺔ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ﻣﻧﮫ</a:t>
                      </a:r>
                      <a:r>
                        <a:rPr lang="ar-SA" sz="2800" spc="-3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9845" algn="just">
                        <a:lnSpc>
                          <a:spcPts val="166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-</a:t>
                      </a:r>
                      <a:r>
                        <a:rPr lang="en-US" sz="2800" dirty="0">
                          <a:effectLst/>
                          <a:latin typeface="Calibri"/>
                          <a:ea typeface="Microsoft Sans Serif"/>
                          <a:cs typeface="Microsoft Sans Serif"/>
                        </a:rPr>
                        <a:t>4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1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091847"/>
              </p:ext>
            </p:extLst>
          </p:nvPr>
        </p:nvGraphicFramePr>
        <p:xfrm>
          <a:off x="1475656" y="836712"/>
          <a:ext cx="6552728" cy="29870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976664"/>
                <a:gridCol w="576064"/>
              </a:tblGrid>
              <a:tr h="22987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اﻟﺛﻣﺎر</a:t>
                      </a:r>
                      <a:r>
                        <a:rPr lang="ar-SA" sz="2800" spc="-4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اﻣﺎ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ﻋﻠﻰ</a:t>
                      </a:r>
                      <a:r>
                        <a:rPr lang="ar-SA" sz="2800" spc="-4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ﺷﻛل</a:t>
                      </a:r>
                      <a:r>
                        <a:rPr lang="ar-SA" sz="2800" spc="-4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ﻣﺧﺎرﯾط</a:t>
                      </a:r>
                      <a:r>
                        <a:rPr lang="ar-SA" sz="2800" spc="-4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ﻣن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ﺣراﺷف</a:t>
                      </a:r>
                      <a:r>
                        <a:rPr lang="ar-SA" sz="2800" spc="-4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ﺳﻣﯾﻛﺔ</a:t>
                      </a:r>
                      <a:r>
                        <a:rPr lang="ar-SA" sz="2800" spc="-4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ﻛﻣﺎ</a:t>
                      </a:r>
                      <a:r>
                        <a:rPr lang="ar-SA" sz="2800" spc="-5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ﻓﻲ</a:t>
                      </a:r>
                      <a:r>
                        <a:rPr lang="ar-SA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اﻟﻣﺧروطﯾﺎت</a:t>
                      </a:r>
                      <a:r>
                        <a:rPr lang="ar-SA" sz="2800" spc="5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280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Coniferales</a:t>
                      </a:r>
                      <a:r>
                        <a:rPr lang="en-US" sz="2800" spc="-3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او</a:t>
                      </a:r>
                      <a:r>
                        <a:rPr lang="ar-SA" sz="2800" spc="-5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ﻣن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169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-</a:t>
                      </a:r>
                      <a:r>
                        <a:rPr lang="en-US" sz="2800">
                          <a:effectLst/>
                          <a:latin typeface="Calibri"/>
                          <a:ea typeface="Microsoft Sans Serif"/>
                          <a:cs typeface="Microsoft Sans Serif"/>
                        </a:rPr>
                        <a:t>5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ﺣراﺷف</a:t>
                      </a:r>
                      <a:r>
                        <a:rPr lang="ar-SA" sz="2800" spc="-5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رﻗﯾﻘﺔ</a:t>
                      </a:r>
                      <a:r>
                        <a:rPr lang="ar-SA" sz="2800" spc="-5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ﻛﻣﺎ</a:t>
                      </a:r>
                      <a:r>
                        <a:rPr lang="ar-SA" sz="2800" spc="-5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ﻓﻲ</a:t>
                      </a:r>
                      <a:r>
                        <a:rPr lang="ar-SA" sz="2800" spc="-5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ﻋﺎﺋﻠﺔ</a:t>
                      </a:r>
                      <a:r>
                        <a:rPr lang="ar-SA" sz="2800" spc="-5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اﻟﺳرو</a:t>
                      </a:r>
                      <a:r>
                        <a:rPr lang="ar-SA" sz="2800" spc="5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2800">
                          <a:effectLst/>
                          <a:latin typeface="Calibri"/>
                          <a:ea typeface="Microsoft Sans Serif"/>
                          <a:cs typeface="Arial"/>
                        </a:rPr>
                        <a:t>Cupressaceae</a:t>
                      </a:r>
                      <a:r>
                        <a:rPr lang="en-US" sz="2800" spc="-6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ﻧﺑﺎﺗﺎت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ﻣﻌﻣرة</a:t>
                      </a:r>
                      <a:r>
                        <a:rPr lang="ar-SA" sz="2800" spc="-5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ﻏﺎﻟﺑﺎ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داﺋﻣﺔ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اﻟﺧﺿرة</a:t>
                      </a:r>
                      <a:r>
                        <a:rPr lang="ar-SA" sz="2800" spc="-5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ﺗﺣﺗﻔظ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ﺑﺄوراﻗﮭﺎ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ﺧﻼل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ﻓﺻول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اﻟﺳﻧﺔ</a:t>
                      </a:r>
                      <a:r>
                        <a:rPr lang="ar-SA" sz="2800" spc="-5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،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ﻋدا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اوراق</a:t>
                      </a:r>
                      <a:r>
                        <a:rPr lang="ar-SA" sz="2800" spc="-4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اﻟﺟﻧﻛو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lnSpc>
                          <a:spcPts val="166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-</a:t>
                      </a:r>
                      <a:r>
                        <a:rPr lang="en-US" sz="2800">
                          <a:effectLst/>
                          <a:latin typeface="Calibri"/>
                          <a:ea typeface="Microsoft Sans Serif"/>
                          <a:cs typeface="Microsoft Sans Serif"/>
                        </a:rPr>
                        <a:t>6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2800" i="1">
                          <a:effectLst/>
                          <a:latin typeface="Calibri"/>
                          <a:ea typeface="Microsoft Sans Serif"/>
                          <a:cs typeface="Arial"/>
                        </a:rPr>
                        <a:t>Ginkgo</a:t>
                      </a:r>
                      <a:r>
                        <a:rPr lang="en-US" sz="2800" spc="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وﺑﻌض</a:t>
                      </a:r>
                      <a:r>
                        <a:rPr lang="ar-SA" sz="28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اﻧواع</a:t>
                      </a:r>
                      <a:r>
                        <a:rPr lang="ar-SA" sz="28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اﻟﻣﺧروطﯾﺎت</a:t>
                      </a:r>
                      <a:r>
                        <a:rPr lang="ar-SA" sz="2800" spc="-2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ﻓﮭﻲ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ar-SA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ﻧﻔﺿﯾﺔ</a:t>
                      </a:r>
                      <a:r>
                        <a:rPr lang="ar-SA" sz="2800" spc="-25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 </a:t>
                      </a:r>
                      <a:r>
                        <a:rPr lang="en-US" sz="2800">
                          <a:effectLst/>
                          <a:latin typeface="Microsoft Sans Serif"/>
                          <a:ea typeface="Microsoft Sans Serif"/>
                          <a:cs typeface="Arial"/>
                        </a:rPr>
                        <a:t>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Microsoft Sans Serif"/>
                          <a:cs typeface="Microsoft Sans Serif"/>
                        </a:rPr>
                        <a:t> 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64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238182"/>
              </p:ext>
            </p:extLst>
          </p:nvPr>
        </p:nvGraphicFramePr>
        <p:xfrm>
          <a:off x="179512" y="332656"/>
          <a:ext cx="8496944" cy="64998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878984"/>
                <a:gridCol w="617960"/>
              </a:tblGrid>
              <a:tr h="1399624">
                <a:tc>
                  <a:txBody>
                    <a:bodyPr/>
                    <a:lstStyle/>
                    <a:p>
                      <a:pPr marL="39370" algn="r" rtl="1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ﻻﻏﻠب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اﻧواﻋﮭﺎ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اﻟﺗﻲ</a:t>
                      </a:r>
                      <a:r>
                        <a:rPr lang="ar-SA" sz="2800" spc="-4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ﺗﻌﯾش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ﻓﻲ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اﻟﻣﻧﺎطق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اﻟﻣﻌﺗدﻟﺔ</a:t>
                      </a:r>
                      <a:r>
                        <a:rPr lang="ar-SA" sz="2800" spc="-4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اﻟﺷﻣﺎﻟﯾﺔ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اوراق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ﯾﺗراوح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طوﻟﮭﺎ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ﺑﯾن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ﻣﻠﻣﺗرﯾن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  <a:p>
                      <a:pPr marL="45085" algn="r" rtl="1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وﻋﺷرﯾن</a:t>
                      </a:r>
                      <a:r>
                        <a:rPr lang="ar-SA" sz="2800" spc="-8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ﺳﻧﺗﻣﺗرا</a:t>
                      </a:r>
                      <a:r>
                        <a:rPr lang="ar-SA" sz="2800" spc="-7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وھﻲ</a:t>
                      </a:r>
                      <a:r>
                        <a:rPr lang="ar-SA" sz="2800" spc="-7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اﻣﺎ</a:t>
                      </a:r>
                      <a:r>
                        <a:rPr lang="ar-SA" sz="2800" spc="-8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اﺑرﯾﺔ</a:t>
                      </a:r>
                      <a:r>
                        <a:rPr lang="ar-SA" sz="2800" spc="-7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او</a:t>
                      </a:r>
                      <a:r>
                        <a:rPr lang="ar-SA" sz="2800" spc="-7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ﺣرﺷﻔﯾﺔ</a:t>
                      </a:r>
                      <a:r>
                        <a:rPr lang="ar-SA" sz="2800" spc="-7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وھذه</a:t>
                      </a:r>
                      <a:r>
                        <a:rPr lang="ar-SA" sz="2800" spc="-7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اﻻﺧﯾرة</a:t>
                      </a:r>
                      <a:r>
                        <a:rPr lang="ar-SA" sz="2800" spc="-7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ﺗﻐطﻲ</a:t>
                      </a:r>
                      <a:r>
                        <a:rPr lang="ar-SA" sz="2800" spc="-7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ﻣﻌظم</a:t>
                      </a:r>
                      <a:r>
                        <a:rPr lang="ar-SA" sz="2800" spc="-7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اﻟﺳﺎق</a:t>
                      </a:r>
                      <a:r>
                        <a:rPr lang="ar-SA" sz="2800" spc="-7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اﻟﻘزﻣﻲ</a:t>
                      </a:r>
                      <a:r>
                        <a:rPr lang="ar-SA" sz="2800" spc="-7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وﻛل</a:t>
                      </a:r>
                      <a:r>
                        <a:rPr lang="ar-SA" sz="2800" spc="-7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اﻟﺳﺎق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9845" algn="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-</a:t>
                      </a:r>
                      <a:r>
                        <a:rPr lang="en-US" sz="2800">
                          <a:effectLst/>
                          <a:latin typeface="Calibri"/>
                          <a:ea typeface="Microsoft Sans Serif"/>
                          <a:cs typeface="+mj-cs"/>
                        </a:rPr>
                        <a:t>7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045">
                <a:tc>
                  <a:txBody>
                    <a:bodyPr/>
                    <a:lstStyle/>
                    <a:p>
                      <a:pPr marL="39370" algn="r" rtl="1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اﻻﺧﺿر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ﻓﻲ</a:t>
                      </a:r>
                      <a:r>
                        <a:rPr lang="ar-SA" sz="2800" spc="-3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اﻟﺳرو</a:t>
                      </a:r>
                      <a:r>
                        <a:rPr lang="ar-SA" sz="2800" i="1" spc="1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Calibri"/>
                          <a:ea typeface="Microsoft Sans Serif"/>
                          <a:cs typeface="+mj-cs"/>
                        </a:rPr>
                        <a:t>Cupressus</a:t>
                      </a:r>
                      <a:r>
                        <a:rPr lang="en-US" sz="2800" spc="-3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واﻟﺛوﯾﺎ</a:t>
                      </a:r>
                      <a:r>
                        <a:rPr lang="ar-SA" sz="2800" spc="-3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)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اﻟﻌﻔص</a:t>
                      </a:r>
                      <a:r>
                        <a:rPr lang="en-US" sz="280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(</a:t>
                      </a:r>
                      <a:r>
                        <a:rPr lang="en-US" sz="2800" i="1" spc="15" dirty="0">
                          <a:effectLst/>
                          <a:latin typeface="Calibri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Calibri"/>
                          <a:ea typeface="Microsoft Sans Serif"/>
                          <a:cs typeface="+mj-cs"/>
                        </a:rPr>
                        <a:t>Thija</a:t>
                      </a:r>
                      <a:r>
                        <a:rPr lang="en-US" sz="2800" spc="-2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،</a:t>
                      </a:r>
                      <a:r>
                        <a:rPr lang="ar-SA" sz="2800" spc="-4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ﯾﺗﻣﯾز</a:t>
                      </a:r>
                      <a:r>
                        <a:rPr lang="ar-SA" sz="2800" spc="-3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اﻟﺟﻧﻛو</a:t>
                      </a:r>
                      <a:r>
                        <a:rPr lang="ar-SA" sz="2800" spc="-4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ﺑﺎوراق</a:t>
                      </a:r>
                      <a:r>
                        <a:rPr lang="ar-SA" sz="2800" spc="-5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ﻣروﺣﯾﺔ</a:t>
                      </a:r>
                      <a:r>
                        <a:rPr lang="ar-SA" sz="2800" spc="-3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اﻟﺷﻛل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Microsoft Sans Serif"/>
                          <a:cs typeface="+mj-cs"/>
                        </a:rPr>
                        <a:t> 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140">
                <a:tc>
                  <a:txBody>
                    <a:bodyPr/>
                    <a:lstStyle/>
                    <a:p>
                      <a:pPr marL="38735" algn="r" rtl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ﻣﻘروﺿﺔ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اﻟﻘﻣﺔ</a:t>
                      </a:r>
                      <a:r>
                        <a:rPr lang="ar-SA" sz="2800" spc="-4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ﻋﺎدة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،</a:t>
                      </a:r>
                      <a:r>
                        <a:rPr lang="ar-SA" sz="2800" spc="-5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اﻣﺎ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اﻟﺳﺎﯾﻛﺎدات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Calibri"/>
                          <a:ea typeface="Microsoft Sans Serif"/>
                          <a:cs typeface="+mj-cs"/>
                        </a:rPr>
                        <a:t>Cycads</a:t>
                      </a:r>
                      <a:r>
                        <a:rPr lang="en-US" sz="2800" spc="-3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ﻓﺎوراﻗﮭﺎ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ﺗﺷﺑﮫ</a:t>
                      </a:r>
                      <a:r>
                        <a:rPr lang="ar-SA" sz="2800" spc="-5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ﺳﻌف</a:t>
                      </a:r>
                      <a:r>
                        <a:rPr lang="ar-SA" sz="2800" spc="-5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اﻟﻧﺧﯾل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وﻏﺎﻟﺑﺎ</a:t>
                      </a:r>
                      <a:r>
                        <a:rPr lang="ar-SA" sz="2800" spc="-6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ﻣﺎ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ﯾﺻل</a:t>
                      </a:r>
                      <a:r>
                        <a:rPr lang="ar-SA" sz="2800" spc="-6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طوﻟﮭﺎ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Microsoft Sans Serif"/>
                          <a:cs typeface="+mj-cs"/>
                        </a:rPr>
                        <a:t> 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marL="39370" algn="r" rtl="1">
                        <a:lnSpc>
                          <a:spcPct val="100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اﻟﻰ</a:t>
                      </a:r>
                      <a:r>
                        <a:rPr lang="ar-SA" sz="2800" spc="-4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ﻣﺗرﯾن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او</a:t>
                      </a:r>
                      <a:r>
                        <a:rPr lang="ar-SA" sz="2800" spc="-4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اﻛﺛر</a:t>
                      </a:r>
                      <a:r>
                        <a:rPr lang="ar-SA" sz="2800" spc="-2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،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ﺑﻌض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ﻋﺎرﯾﺔ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اﻟﺑذور</a:t>
                      </a:r>
                      <a:r>
                        <a:rPr lang="ar-SA" sz="2800" spc="-4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اﻟﺣدﯾﺛﺔ</a:t>
                      </a:r>
                      <a:r>
                        <a:rPr lang="ar-SA" sz="2800" spc="-3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ﺗﺷﺑﮫ</a:t>
                      </a:r>
                      <a:r>
                        <a:rPr lang="ar-SA" sz="2800" spc="-5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ﻓﻲ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ﻣظﮭرھﺎ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اﺷﺟﺎر</a:t>
                      </a:r>
                      <a:r>
                        <a:rPr lang="ar-SA" sz="2800" spc="-4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اﻟﻧﺧﯾل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ﻻﺳﯾﻣﺎ</a:t>
                      </a:r>
                      <a:r>
                        <a:rPr lang="ar-SA" sz="2800" spc="-4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اﻟﻣوﺟودة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Microsoft Sans Serif"/>
                          <a:cs typeface="+mj-cs"/>
                        </a:rPr>
                        <a:t> </a:t>
                      </a:r>
                      <a:endParaRPr lang="en-US" sz="280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4136">
                <a:tc>
                  <a:txBody>
                    <a:bodyPr/>
                    <a:lstStyle/>
                    <a:p>
                      <a:pPr marL="40640" algn="r" rtl="1">
                        <a:lnSpc>
                          <a:spcPct val="100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ﻣﻧﮭﺎ</a:t>
                      </a:r>
                      <a:r>
                        <a:rPr lang="ar-SA" sz="2800" spc="-7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ﻓﻲ</a:t>
                      </a:r>
                      <a:r>
                        <a:rPr lang="ar-SA" sz="2800" spc="-6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اﻟﻣﻧﺎطق</a:t>
                      </a:r>
                      <a:r>
                        <a:rPr lang="ar-SA" sz="2800" spc="-7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اﻻﺳﺗواﺋﯾﺔ</a:t>
                      </a:r>
                      <a:r>
                        <a:rPr lang="ar-SA" sz="2800" spc="-60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ar-SA" sz="2800" dirty="0" err="1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واﻟﻣﻛﺳﯾك</a:t>
                      </a:r>
                      <a:r>
                        <a:rPr lang="ar-SA" sz="2800" spc="-75" dirty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 </a:t>
                      </a:r>
                      <a:r>
                        <a:rPr lang="en-US" sz="2800" dirty="0" smtClean="0">
                          <a:effectLst/>
                          <a:latin typeface="Microsoft Sans Serif"/>
                          <a:ea typeface="Microsoft Sans Serif"/>
                          <a:cs typeface="+mj-cs"/>
                        </a:rPr>
                        <a:t>.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ﺗﺗﺿﻣن</a:t>
                      </a:r>
                      <a:r>
                        <a:rPr lang="ar-SA" sz="2400" spc="-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ﻋﺎرﯾﺎت</a:t>
                      </a:r>
                      <a:r>
                        <a:rPr lang="ar-SA" sz="2400" spc="-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اﻟﺑذور</a:t>
                      </a:r>
                      <a:r>
                        <a:rPr lang="ar-SA" sz="2400" spc="-1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ﺳﺑﻊ</a:t>
                      </a:r>
                      <a:r>
                        <a:rPr lang="ar-SA" sz="2400" spc="-1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رﺗب</a:t>
                      </a:r>
                      <a:r>
                        <a:rPr lang="ar-SA" sz="2400" spc="35" dirty="0" smtClean="0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+mn-lt"/>
                          <a:ea typeface="Microsoft Sans Serif"/>
                        </a:rPr>
                        <a:t>Orders</a:t>
                      </a:r>
                      <a:r>
                        <a:rPr lang="ar-SA" sz="240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ﻓﯾﮭﺎ</a:t>
                      </a:r>
                      <a:r>
                        <a:rPr lang="ar-SA" sz="2400" spc="-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اﻛﺛر</a:t>
                      </a:r>
                      <a:r>
                        <a:rPr lang="ar-SA" sz="2400" spc="-2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ﻣن</a:t>
                      </a:r>
                      <a:r>
                        <a:rPr lang="ar-SA" sz="2400" spc="50" dirty="0" smtClean="0">
                          <a:effectLst/>
                          <a:latin typeface="Microsoft Sans Serif"/>
                          <a:ea typeface="Microsoft Sans Serif"/>
                          <a:cs typeface="Calibri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+mn-lt"/>
                          <a:ea typeface="Microsoft Sans Serif"/>
                        </a:rPr>
                        <a:t>700</a:t>
                      </a:r>
                      <a:r>
                        <a:rPr lang="en-US" sz="2400" spc="-1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ﻧوع</a:t>
                      </a:r>
                      <a:r>
                        <a:rPr lang="ar-SA" sz="2400" spc="2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ﺛﻼث</a:t>
                      </a:r>
                      <a:r>
                        <a:rPr lang="ar-SA" sz="2400" spc="-2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رﺗب</a:t>
                      </a:r>
                      <a:r>
                        <a:rPr lang="ar-SA" sz="2400" spc="-1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ﻣﻧﮭﺎ</a:t>
                      </a:r>
                      <a:r>
                        <a:rPr lang="ar-SA" sz="240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ﺗﻌرف</a:t>
                      </a:r>
                      <a:r>
                        <a:rPr lang="ar-SA" sz="2400" spc="-1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ﻋن</a:t>
                      </a:r>
                      <a:r>
                        <a:rPr lang="ar-SA" sz="2400" spc="-1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طرﯾقﻣﺗﺣﺟراﺗﮭﺎ</a:t>
                      </a:r>
                      <a:r>
                        <a:rPr lang="ar-SA" sz="2400" spc="-4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ﻓﻘط</a:t>
                      </a:r>
                      <a:r>
                        <a:rPr lang="ar-SA" sz="2400" spc="-4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smtClean="0">
                          <a:effectLst/>
                          <a:latin typeface="Microsoft Sans Serif"/>
                          <a:ea typeface="Microsoft Sans Serif"/>
                        </a:rPr>
                        <a:t>،</a:t>
                      </a:r>
                      <a:r>
                        <a:rPr lang="ar-SA" sz="2400" spc="-4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واﺷﮭر</a:t>
                      </a:r>
                      <a:r>
                        <a:rPr lang="ar-SA" sz="2400" spc="-3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اﻟرﺗب</a:t>
                      </a:r>
                      <a:r>
                        <a:rPr lang="ar-SA" sz="2400" spc="-3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اﻻرﺑﻊ</a:t>
                      </a:r>
                      <a:r>
                        <a:rPr lang="ar-SA" sz="2400" spc="-4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اﻟﺑﺎﻗﯾﺔ</a:t>
                      </a:r>
                      <a:r>
                        <a:rPr lang="ar-SA" sz="2400" spc="-4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ﻣﻧﮭﺎ</a:t>
                      </a:r>
                      <a:r>
                        <a:rPr lang="ar-SA" sz="2400" spc="-4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ھﻲ</a:t>
                      </a:r>
                      <a:r>
                        <a:rPr lang="ar-SA" sz="2400" spc="-50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رﺗﺑﺔ</a:t>
                      </a:r>
                      <a:r>
                        <a:rPr lang="ar-SA" sz="2400" spc="-3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ar-SA" sz="2400" dirty="0" err="1" smtClean="0">
                          <a:effectLst/>
                          <a:latin typeface="Microsoft Sans Serif"/>
                          <a:ea typeface="Microsoft Sans Serif"/>
                        </a:rPr>
                        <a:t>اﻟﻣﺧروطﯾﺎت</a:t>
                      </a:r>
                      <a:r>
                        <a:rPr lang="ar-SA" sz="2400" spc="-45" dirty="0" smtClean="0">
                          <a:effectLst/>
                          <a:latin typeface="Microsoft Sans Serif"/>
                          <a:ea typeface="Microsoft Sans Serif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Microsoft Sans Serif"/>
                          <a:ea typeface="Microsoft Sans Serif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Microsoft Sans Serif"/>
                          <a:ea typeface="Microsoft Sans Serif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Microsoft Sans Serif"/>
                          <a:ea typeface="Microsoft Sans Serif"/>
                        </a:rPr>
                        <a:t> </a:t>
                      </a:r>
                      <a:endParaRPr lang="en-US" sz="2800" dirty="0" smtClean="0">
                        <a:effectLst/>
                        <a:latin typeface="Microsoft Sans Serif"/>
                        <a:ea typeface="Microsoft Sans Serif"/>
                      </a:endParaRPr>
                    </a:p>
                    <a:p>
                      <a:pPr marL="40640" algn="r" rtl="1">
                        <a:lnSpc>
                          <a:spcPct val="100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Microsoft Sans Serif"/>
                          <a:cs typeface="+mj-cs"/>
                        </a:rPr>
                        <a:t> </a:t>
                      </a:r>
                      <a:endParaRPr lang="en-US" sz="2800" dirty="0">
                        <a:effectLst/>
                        <a:latin typeface="Microsoft Sans Serif"/>
                        <a:ea typeface="Microsoft Sans Serif"/>
                        <a:cs typeface="+mj-c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17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332656"/>
            <a:ext cx="8136904" cy="4947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1245" algn="just">
              <a:spcBef>
                <a:spcPts val="1235"/>
              </a:spcBef>
              <a:spcAft>
                <a:spcPts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Microsoft Sans Serif"/>
                <a:ea typeface="Arial"/>
              </a:rPr>
              <a:t>-</a:t>
            </a:r>
            <a:r>
              <a:rPr lang="en-US" sz="2800" dirty="0" smtClean="0">
                <a:solidFill>
                  <a:prstClr val="black"/>
                </a:solidFill>
                <a:ea typeface="Arial"/>
              </a:rPr>
              <a:t>2   </a:t>
            </a:r>
            <a:r>
              <a:rPr lang="ar-SA" sz="2800" b="1" dirty="0" err="1" smtClean="0">
                <a:latin typeface="Arial"/>
                <a:ea typeface="Arial"/>
                <a:cs typeface="+mj-cs"/>
              </a:rPr>
              <a:t>ﺻف</a:t>
            </a:r>
            <a:r>
              <a:rPr lang="ar-SA" sz="2800" dirty="0" smtClean="0">
                <a:solidFill>
                  <a:prstClr val="black"/>
                </a:solidFill>
                <a:ea typeface="Microsoft Sans Serif"/>
                <a:cs typeface="Microsoft Sans Serif"/>
              </a:rPr>
              <a:t> </a:t>
            </a:r>
            <a:r>
              <a:rPr lang="ar-SA" sz="2800" b="1" dirty="0" err="1" smtClean="0">
                <a:solidFill>
                  <a:prstClr val="black"/>
                </a:solidFill>
                <a:latin typeface="Lucida Sans Typewriter" pitchFamily="49" charset="0"/>
                <a:ea typeface="Microsoft Sans Serif"/>
                <a:cs typeface="+mj-cs"/>
              </a:rPr>
              <a:t>ﻣﻐطﺎة</a:t>
            </a:r>
            <a:r>
              <a:rPr lang="ar-SA" sz="2800" b="1" dirty="0">
                <a:solidFill>
                  <a:prstClr val="black"/>
                </a:solidFill>
                <a:latin typeface="Lucida Sans Typewriter" pitchFamily="49" charset="0"/>
                <a:ea typeface="Microsoft Sans Serif"/>
                <a:cs typeface="+mj-cs"/>
              </a:rPr>
              <a:t> </a:t>
            </a:r>
            <a:r>
              <a:rPr lang="ar-SA" sz="2800" b="1" dirty="0" err="1">
                <a:solidFill>
                  <a:prstClr val="black"/>
                </a:solidFill>
                <a:latin typeface="Lucida Sans Typewriter" pitchFamily="49" charset="0"/>
                <a:ea typeface="Microsoft Sans Serif"/>
                <a:cs typeface="+mj-cs"/>
              </a:rPr>
              <a:t>اﻟﺑذور</a:t>
            </a:r>
            <a:r>
              <a:rPr lang="ar-SA" sz="2800" b="1" dirty="0" smtClean="0">
                <a:solidFill>
                  <a:prstClr val="black"/>
                </a:solidFill>
                <a:latin typeface="Lucida Sans Typewriter" pitchFamily="49" charset="0"/>
                <a:ea typeface="Microsoft Sans Serif"/>
                <a:cs typeface="+mj-cs"/>
              </a:rPr>
              <a:t> </a:t>
            </a:r>
            <a:r>
              <a:rPr lang="en-US" sz="2800" dirty="0" smtClean="0">
                <a:ea typeface="Microsoft Sans Serif"/>
              </a:rPr>
              <a:t>:</a:t>
            </a:r>
            <a:r>
              <a:rPr lang="en-US" sz="2800" spc="-25" dirty="0" smtClean="0">
                <a:ea typeface="Microsoft Sans Serif"/>
              </a:rPr>
              <a:t> </a:t>
            </a:r>
            <a:r>
              <a:rPr lang="en-US" sz="2800" dirty="0">
                <a:solidFill>
                  <a:prstClr val="black"/>
                </a:solidFill>
                <a:ea typeface="Microsoft Sans Serif"/>
              </a:rPr>
              <a:t>Class </a:t>
            </a:r>
            <a:r>
              <a:rPr lang="en-US" sz="2800" dirty="0" err="1" smtClean="0">
                <a:ea typeface="Microsoft Sans Serif"/>
              </a:rPr>
              <a:t>Angiospermae</a:t>
            </a:r>
            <a:r>
              <a:rPr lang="en-US" sz="2800" spc="-15" dirty="0" smtClean="0">
                <a:ea typeface="Microsoft Sans Serif"/>
              </a:rPr>
              <a:t> </a:t>
            </a:r>
            <a:r>
              <a:rPr lang="en-US" sz="2800" dirty="0">
                <a:ea typeface="Microsoft Sans Serif"/>
              </a:rPr>
              <a:t>(Flowering</a:t>
            </a:r>
            <a:r>
              <a:rPr lang="en-US" sz="2800" spc="-25" dirty="0">
                <a:ea typeface="Microsoft Sans Serif"/>
              </a:rPr>
              <a:t> </a:t>
            </a:r>
            <a:r>
              <a:rPr lang="en-US" sz="2800" dirty="0">
                <a:ea typeface="Microsoft Sans Serif"/>
              </a:rPr>
              <a:t>plants</a:t>
            </a:r>
            <a:r>
              <a:rPr lang="en-US" sz="2800" dirty="0" smtClean="0">
                <a:ea typeface="Microsoft Sans Serif"/>
              </a:rPr>
              <a:t>)</a:t>
            </a:r>
            <a:endParaRPr lang="en-US" sz="2800" b="1" dirty="0">
              <a:latin typeface="Arial"/>
              <a:ea typeface="Arial"/>
              <a:cs typeface="+mj-cs"/>
            </a:endParaRPr>
          </a:p>
          <a:p>
            <a:pPr marL="981710" marR="687070" algn="just">
              <a:spcBef>
                <a:spcPts val="925"/>
              </a:spcBef>
            </a:pP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ﺗﻌرف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ﺑﺷﻛل</a:t>
            </a:r>
            <a:r>
              <a:rPr lang="ar-SA" sz="28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اوﺳﻊ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ﺑﺎﻟﻧﺑﺎﺗﺎت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اﻟزھرﯾﺔ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وھﻲ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اﺣدث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اﻟﻧﺑﺎﺗﺎت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واﻛﺛرھﺎ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ﺗطوراً</a:t>
            </a:r>
            <a:r>
              <a:rPr lang="ar-SA" sz="2800" spc="-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اﻟﻣﻣﻠﻛﺔ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اﻟﻧﺑﺎﺗﯾﺔ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ﻗﺎطﺑﺔ</a:t>
            </a:r>
            <a:r>
              <a:rPr lang="ar-SA" sz="28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 smtClean="0">
                <a:latin typeface="Microsoft Sans Serif"/>
                <a:ea typeface="Microsoft Sans Serif"/>
                <a:cs typeface="+mj-cs"/>
              </a:rPr>
              <a:t>.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2800" spc="-4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اھم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اﻟﻌواﻣل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اﻟﺗﻲ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ﺳﺎﻋدت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ﻋﻠﻰ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ﺳرﻋﺔ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ظﮭور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وﺗطور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وﺗﻧوع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ﻧﺑﺎﺗﺎﺗﮭﺎ</a:t>
            </a:r>
            <a:r>
              <a:rPr lang="ar-SA" sz="2800" spc="-3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ھو</a:t>
            </a:r>
            <a:r>
              <a:rPr lang="ar-SA" sz="2800" spc="-2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ﺗﻛﺎﻣل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اﻟزھرة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اﻟﻰ</a:t>
            </a:r>
            <a:r>
              <a:rPr lang="ar-SA" sz="2800" spc="-3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ﻋﺿو</a:t>
            </a:r>
            <a:r>
              <a:rPr lang="ar-SA" sz="2800" spc="-3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ﻏﺎﯾﺔ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ﻓﻲ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اﻟﻛﻔﺎءة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ﻟﺿﻣﺎن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ﺣدوث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اﻟﺗﻠﻘﯾﺢ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اﻟﺧﻠطﻲ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ea typeface="Microsoft Sans Serif"/>
                <a:cs typeface="+mj-cs"/>
              </a:rPr>
              <a:t>pollination Cross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واﻧﺗﺷﺎر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اﻟﺑذور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وﺣدث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ذﻟك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ﻗﺑل</a:t>
            </a:r>
            <a:r>
              <a:rPr lang="ar-SA" sz="2800" spc="-36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ﻣﺎ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ﯾﻘرب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ﻣن</a:t>
            </a:r>
            <a:r>
              <a:rPr lang="ar-SA" sz="2800" spc="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ea typeface="Microsoft Sans Serif"/>
                <a:cs typeface="+mj-cs"/>
              </a:rPr>
              <a:t>130</a:t>
            </a:r>
            <a:r>
              <a:rPr lang="en-US" sz="2800" spc="-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ﻣﻠﯾون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ﺳﻧﺔ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ﻣﺿت</a:t>
            </a:r>
            <a:r>
              <a:rPr lang="ar-SA" sz="28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latin typeface="Microsoft Sans Serif"/>
                <a:ea typeface="Microsoft Sans Serif"/>
                <a:cs typeface="+mj-cs"/>
              </a:rPr>
              <a:t>.</a:t>
            </a:r>
            <a:r>
              <a:rPr lang="en-US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وﺗﺷﯾر</a:t>
            </a:r>
            <a:r>
              <a:rPr lang="ar-SA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اﻟﻣﺗﺣﺟرات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ان</a:t>
            </a:r>
            <a:r>
              <a:rPr lang="ar-SA" sz="28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>
                <a:latin typeface="Microsoft Sans Serif"/>
                <a:ea typeface="Microsoft Sans Serif"/>
                <a:cs typeface="+mj-cs"/>
              </a:rPr>
              <a:t>اول</a:t>
            </a:r>
            <a:r>
              <a:rPr lang="ar-SA" sz="28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ظﮭور</a:t>
            </a:r>
            <a:r>
              <a:rPr lang="ar-SA" sz="2800" spc="-45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ﻟﮭﺎ</a:t>
            </a:r>
            <a:r>
              <a:rPr lang="ar-SA" sz="2800" spc="-5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ﻛﺎن</a:t>
            </a:r>
            <a:r>
              <a:rPr lang="ar-SA" sz="2800" spc="-45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ﻗﺑل</a:t>
            </a:r>
            <a:r>
              <a:rPr lang="ar-SA" sz="2800" spc="1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en-US" sz="2800" dirty="0">
                <a:ea typeface="Microsoft Sans Serif"/>
                <a:cs typeface="+mj-cs"/>
              </a:rPr>
              <a:t>180</a:t>
            </a:r>
            <a:r>
              <a:rPr lang="en-US" sz="2800" spc="-4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>
                <a:latin typeface="Microsoft Sans Serif"/>
                <a:ea typeface="Microsoft Sans Serif"/>
                <a:cs typeface="+mj-cs"/>
              </a:rPr>
              <a:t>ﻣﻠﯾون</a:t>
            </a:r>
            <a:r>
              <a:rPr lang="ar-SA" sz="2800" spc="-50" dirty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latin typeface="Microsoft Sans Serif"/>
                <a:ea typeface="Microsoft Sans Serif"/>
                <a:cs typeface="+mj-cs"/>
              </a:rPr>
              <a:t>ﺳﻧﺔ</a:t>
            </a:r>
            <a:r>
              <a:rPr lang="en-US" sz="2800" dirty="0" smtClean="0">
                <a:latin typeface="Microsoft Sans Serif"/>
                <a:ea typeface="Microsoft Sans Serif"/>
                <a:cs typeface="+mj-cs"/>
              </a:rPr>
              <a:t> </a:t>
            </a:r>
            <a:r>
              <a:rPr lang="ar-SA" sz="2800" dirty="0" err="1" smtClean="0">
                <a:ea typeface="Microsoft Sans Serif"/>
                <a:cs typeface="+mj-cs"/>
              </a:rPr>
              <a:t>واﻧﮭﺎ</a:t>
            </a:r>
            <a:r>
              <a:rPr lang="ar-SA" sz="2800" spc="-40" dirty="0" smtClean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ﻟم</a:t>
            </a:r>
            <a:r>
              <a:rPr lang="ar-SA" sz="2800" spc="-35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ﺗﺳﺗﻛﻣل</a:t>
            </a:r>
            <a:r>
              <a:rPr lang="ar-SA" sz="2800" spc="-5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ﺳﯾﺎدﺗﮭﺎ</a:t>
            </a:r>
            <a:r>
              <a:rPr lang="ar-SA" sz="2800" spc="-45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ﻋﻠﻰ</a:t>
            </a:r>
            <a:r>
              <a:rPr lang="ar-SA" sz="2800" spc="-4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اﻟﻧﺑﺎﺗﺎت</a:t>
            </a:r>
            <a:r>
              <a:rPr lang="ar-SA" sz="2800" spc="-4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اﻻﺧرى</a:t>
            </a:r>
            <a:r>
              <a:rPr lang="ar-SA" sz="2800" spc="-4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اﻻ</a:t>
            </a:r>
            <a:r>
              <a:rPr lang="ar-SA" sz="2800" spc="-45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ﻋﻧد</a:t>
            </a:r>
            <a:r>
              <a:rPr lang="ar-SA" sz="2800" spc="-45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ﻧﮭﺎﯾﺔ</a:t>
            </a:r>
            <a:r>
              <a:rPr lang="ar-SA" sz="2800" spc="-45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ذﻟك</a:t>
            </a:r>
            <a:r>
              <a:rPr lang="ar-SA" sz="2800" spc="-40" dirty="0">
                <a:ea typeface="Microsoft Sans Serif"/>
                <a:cs typeface="+mj-cs"/>
              </a:rPr>
              <a:t> </a:t>
            </a:r>
            <a:r>
              <a:rPr lang="ar-SA" sz="2800" dirty="0" err="1">
                <a:ea typeface="Microsoft Sans Serif"/>
                <a:cs typeface="+mj-cs"/>
              </a:rPr>
              <a:t>اﻟﻌﺻر</a:t>
            </a:r>
            <a:r>
              <a:rPr lang="ar-SA" sz="2800" spc="-45" dirty="0">
                <a:ea typeface="Microsoft Sans Serif"/>
                <a:cs typeface="+mj-cs"/>
              </a:rPr>
              <a:t> </a:t>
            </a:r>
            <a:endParaRPr lang="ar-IQ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705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1179</Words>
  <Application>Microsoft Office PowerPoint</Application>
  <PresentationFormat>عرض على الشاشة (3:4)‏</PresentationFormat>
  <Paragraphs>90</Paragraphs>
  <Slides>21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DR.Ahmed Saker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toshiba</dc:creator>
  <cp:lastModifiedBy>toshiba</cp:lastModifiedBy>
  <cp:revision>16</cp:revision>
  <dcterms:created xsi:type="dcterms:W3CDTF">2022-10-16T06:48:46Z</dcterms:created>
  <dcterms:modified xsi:type="dcterms:W3CDTF">2022-10-21T18:43:40Z</dcterms:modified>
</cp:coreProperties>
</file>